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4" r:id="rId6"/>
  </p:sldMasterIdLst>
  <p:notesMasterIdLst>
    <p:notesMasterId r:id="rId16"/>
  </p:notesMasterIdLst>
  <p:handoutMasterIdLst>
    <p:handoutMasterId r:id="rId17"/>
  </p:handoutMasterIdLst>
  <p:sldIdLst>
    <p:sldId id="553" r:id="rId7"/>
    <p:sldId id="595" r:id="rId8"/>
    <p:sldId id="597" r:id="rId9"/>
    <p:sldId id="459" r:id="rId10"/>
    <p:sldId id="599" r:id="rId11"/>
    <p:sldId id="600" r:id="rId12"/>
    <p:sldId id="601" r:id="rId13"/>
    <p:sldId id="596" r:id="rId14"/>
    <p:sldId id="59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82421" autoAdjust="0"/>
  </p:normalViewPr>
  <p:slideViewPr>
    <p:cSldViewPr>
      <p:cViewPr varScale="1">
        <p:scale>
          <a:sx n="100" d="100"/>
          <a:sy n="100" d="100"/>
        </p:scale>
        <p:origin x="2130" y="84"/>
      </p:cViewPr>
      <p:guideLst>
        <p:guide orient="horz" pos="2160"/>
        <p:guide pos="2880"/>
      </p:guideLst>
    </p:cSldViewPr>
  </p:slideViewPr>
  <p:outlineViewPr>
    <p:cViewPr>
      <p:scale>
        <a:sx n="33" d="100"/>
        <a:sy n="33" d="100"/>
      </p:scale>
      <p:origin x="30" y="960"/>
    </p:cViewPr>
  </p:outlineViewPr>
  <p:notesTextViewPr>
    <p:cViewPr>
      <p:scale>
        <a:sx n="114" d="100"/>
        <a:sy n="114" d="100"/>
      </p:scale>
      <p:origin x="0" y="0"/>
    </p:cViewPr>
  </p:notesTextViewPr>
  <p:sorterViewPr>
    <p:cViewPr>
      <p:scale>
        <a:sx n="150" d="100"/>
        <a:sy n="150" d="100"/>
      </p:scale>
      <p:origin x="0" y="0"/>
    </p:cViewPr>
  </p:sorterViewPr>
  <p:notesViewPr>
    <p:cSldViewPr snapToGrid="0" snapToObjects="1">
      <p:cViewPr>
        <p:scale>
          <a:sx n="100" d="100"/>
          <a:sy n="100" d="100"/>
        </p:scale>
        <p:origin x="-4640"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A9CB01-315C-024A-92C7-A220BEE31248}" type="datetimeFigureOut">
              <a:rPr lang="en-US" smtClean="0"/>
              <a:t>7/19/2016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3EE4F6-6362-1649-969D-155CDCD7DEBA}" type="slidenum">
              <a:rPr lang="en-US" smtClean="0"/>
              <a:t>‹#›</a:t>
            </a:fld>
            <a:endParaRPr lang="en-US"/>
          </a:p>
        </p:txBody>
      </p:sp>
    </p:spTree>
    <p:extLst>
      <p:ext uri="{BB962C8B-B14F-4D97-AF65-F5344CB8AC3E}">
        <p14:creationId xmlns:p14="http://schemas.microsoft.com/office/powerpoint/2010/main" val="827759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F68735-2285-466A-95A2-D86DFB31D0EE}" type="datetimeFigureOut">
              <a:rPr lang="en-GB" smtClean="0"/>
              <a:pPr/>
              <a:t>19/07/2016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r>
              <a:rPr lang="en-GB" dirty="0" smtClean="0"/>
              <a:t>`</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CCE228-E114-4F3C-BC97-34AF40F24D20}" type="slidenum">
              <a:rPr lang="en-GB" smtClean="0"/>
              <a:pPr/>
              <a:t>‹#›</a:t>
            </a:fld>
            <a:endParaRPr lang="en-GB"/>
          </a:p>
        </p:txBody>
      </p:sp>
    </p:spTree>
    <p:extLst>
      <p:ext uri="{BB962C8B-B14F-4D97-AF65-F5344CB8AC3E}">
        <p14:creationId xmlns:p14="http://schemas.microsoft.com/office/powerpoint/2010/main" val="31947668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ECCE228-E114-4F3C-BC97-34AF40F24D20}" type="slidenum">
              <a:rPr lang="en-GB" smtClean="0"/>
              <a:pPr/>
              <a:t>1</a:t>
            </a:fld>
            <a:endParaRPr lang="en-GB"/>
          </a:p>
        </p:txBody>
      </p:sp>
    </p:spTree>
    <p:extLst>
      <p:ext uri="{BB962C8B-B14F-4D97-AF65-F5344CB8AC3E}">
        <p14:creationId xmlns:p14="http://schemas.microsoft.com/office/powerpoint/2010/main" val="400776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Institutional assets are well known: Staff, Finances and Estates. Platform</a:t>
            </a:r>
            <a:r>
              <a:rPr lang="en-US" baseline="0" dirty="0" smtClean="0"/>
              <a:t> for success. Aligned to objectives, reuse without rework (think estates), professional staffed, will have a strategy (again in line with objectives), training and governance. Data is not like this because it is in silo, everyone does a bit of it and because of that it’s very complex due to integration between silos. This is inefficient and increases risk.  Data needs the same respect, care and governance as the other three assets otherwise it will not change. And current situation is not sustainable.</a:t>
            </a:r>
            <a:endParaRPr lang="en-US" dirty="0"/>
          </a:p>
        </p:txBody>
      </p:sp>
      <p:sp>
        <p:nvSpPr>
          <p:cNvPr id="4" name="Slide Number Placeholder 3"/>
          <p:cNvSpPr>
            <a:spLocks noGrp="1"/>
          </p:cNvSpPr>
          <p:nvPr>
            <p:ph type="sldNum" sz="quarter" idx="10"/>
          </p:nvPr>
        </p:nvSpPr>
        <p:spPr/>
        <p:txBody>
          <a:bodyPr/>
          <a:lstStyle/>
          <a:p>
            <a:fld id="{EECCE228-E114-4F3C-BC97-34AF40F24D20}" type="slidenum">
              <a:rPr lang="en-GB" smtClean="0"/>
              <a:pPr/>
              <a:t>2</a:t>
            </a:fld>
            <a:endParaRPr lang="en-GB"/>
          </a:p>
        </p:txBody>
      </p:sp>
    </p:spTree>
    <p:extLst>
      <p:ext uri="{BB962C8B-B14F-4D97-AF65-F5344CB8AC3E}">
        <p14:creationId xmlns:p14="http://schemas.microsoft.com/office/powerpoint/2010/main" val="64309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kern="1200" dirty="0" smtClean="0">
                <a:solidFill>
                  <a:schemeClr val="tx1"/>
                </a:solidFill>
                <a:effectLst/>
                <a:latin typeface="+mn-lt"/>
                <a:ea typeface="+mn-ea"/>
                <a:cs typeface="+mn-cs"/>
              </a:rPr>
              <a:t>If you align business with data, one</a:t>
            </a:r>
            <a:r>
              <a:rPr lang="en-US" sz="1200" kern="1200" baseline="0" dirty="0" smtClean="0">
                <a:solidFill>
                  <a:schemeClr val="tx1"/>
                </a:solidFill>
                <a:effectLst/>
                <a:latin typeface="+mn-lt"/>
                <a:ea typeface="+mn-ea"/>
                <a:cs typeface="+mn-cs"/>
              </a:rPr>
              <a:t> or more of these things will happen: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Benefits from efficiencies </a:t>
            </a:r>
          </a:p>
          <a:p>
            <a:r>
              <a:rPr lang="en-US" sz="1200" kern="1200" dirty="0" smtClean="0">
                <a:solidFill>
                  <a:schemeClr val="tx1"/>
                </a:solidFill>
                <a:effectLst/>
                <a:latin typeface="+mn-lt"/>
                <a:ea typeface="+mn-ea"/>
                <a:cs typeface="+mn-cs"/>
              </a:rPr>
              <a:t>Benefits from avoiding or mitigating risk </a:t>
            </a:r>
          </a:p>
          <a:p>
            <a:r>
              <a:rPr lang="en-US" sz="1200" kern="1200" dirty="0" smtClean="0">
                <a:solidFill>
                  <a:schemeClr val="tx1"/>
                </a:solidFill>
                <a:effectLst/>
                <a:latin typeface="+mn-lt"/>
                <a:ea typeface="+mn-ea"/>
                <a:cs typeface="+mn-cs"/>
              </a:rPr>
              <a:t>Benefits from creating</a:t>
            </a:r>
            <a:r>
              <a:rPr lang="en-US" sz="1200" kern="1200" baseline="0" dirty="0" smtClean="0">
                <a:solidFill>
                  <a:schemeClr val="tx1"/>
                </a:solidFill>
                <a:effectLst/>
                <a:latin typeface="+mn-lt"/>
                <a:ea typeface="+mn-ea"/>
                <a:cs typeface="+mn-cs"/>
              </a:rPr>
              <a:t> more revenue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Data is more like fuel than oil. Traditionally it lubricates processes, in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it fuels new opportunities. But it is volatile and it can explode!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CCE228-E114-4F3C-BC97-34AF40F24D20}" type="slidenum">
              <a:rPr lang="en-GB" smtClean="0"/>
              <a:pPr/>
              <a:t>3</a:t>
            </a:fld>
            <a:endParaRPr lang="en-GB"/>
          </a:p>
        </p:txBody>
      </p:sp>
    </p:spTree>
    <p:extLst>
      <p:ext uri="{BB962C8B-B14F-4D97-AF65-F5344CB8AC3E}">
        <p14:creationId xmlns:p14="http://schemas.microsoft.com/office/powerpoint/2010/main" val="228296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The way data is valued and managed are not consistent – huge issue</a:t>
            </a:r>
            <a:r>
              <a:rPr lang="en-US" baseline="0" dirty="0" smtClean="0"/>
              <a:t> as senior management don’t see the problem because they don’t recognise the complexity. We need new messaging. And we need to be brave enough to surface complexity.</a:t>
            </a:r>
            <a:endParaRPr lang="en-US" dirty="0" smtClean="0"/>
          </a:p>
          <a:p>
            <a:endParaRPr lang="en-US" dirty="0" smtClean="0"/>
          </a:p>
          <a:p>
            <a:r>
              <a:rPr lang="en-US" dirty="0" smtClean="0"/>
              <a:t>Data is in held primarily in silo. As there is no governance</a:t>
            </a:r>
            <a:r>
              <a:rPr lang="en-US" baseline="0" dirty="0" smtClean="0"/>
              <a:t> (end to end), use follows organisational hierarchy. And this creates architectural debt,</a:t>
            </a:r>
            <a:endParaRPr lang="en-US" dirty="0" smtClean="0"/>
          </a:p>
          <a:p>
            <a:endParaRPr lang="en-US" dirty="0" smtClean="0"/>
          </a:p>
          <a:p>
            <a:r>
              <a:rPr lang="en-US" dirty="0" smtClean="0"/>
              <a:t>Business and operational processes are not joined up. Data management</a:t>
            </a:r>
            <a:r>
              <a:rPr lang="en-US" baseline="0" dirty="0" smtClean="0"/>
              <a:t> does not follow business process. Risk/Cost/etc. Spending money twice. </a:t>
            </a:r>
            <a:endParaRPr lang="en-US" dirty="0" smtClean="0"/>
          </a:p>
          <a:p>
            <a:endParaRPr lang="en-US" dirty="0" smtClean="0"/>
          </a:p>
          <a:p>
            <a:r>
              <a:rPr lang="en-US" dirty="0" smtClean="0"/>
              <a:t>Lack of ‘end state’ means solving data problems can make things worse! If you don’t know where you’re going you’ll end up somewhere else.</a:t>
            </a:r>
          </a:p>
          <a:p>
            <a:endParaRPr lang="en-US" dirty="0"/>
          </a:p>
        </p:txBody>
      </p:sp>
      <p:sp>
        <p:nvSpPr>
          <p:cNvPr id="4" name="Slide Number Placeholder 3"/>
          <p:cNvSpPr>
            <a:spLocks noGrp="1"/>
          </p:cNvSpPr>
          <p:nvPr>
            <p:ph type="sldNum" sz="quarter" idx="10"/>
          </p:nvPr>
        </p:nvSpPr>
        <p:spPr/>
        <p:txBody>
          <a:bodyPr/>
          <a:lstStyle/>
          <a:p>
            <a:fld id="{EECCE228-E114-4F3C-BC97-34AF40F24D20}" type="slidenum">
              <a:rPr lang="en-GB" smtClean="0"/>
              <a:pPr/>
              <a:t>4</a:t>
            </a:fld>
            <a:endParaRPr lang="en-GB"/>
          </a:p>
        </p:txBody>
      </p:sp>
    </p:spTree>
    <p:extLst>
      <p:ext uri="{BB962C8B-B14F-4D97-AF65-F5344CB8AC3E}">
        <p14:creationId xmlns:p14="http://schemas.microsoft.com/office/powerpoint/2010/main" val="291380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This is not ‘planning doing</a:t>
            </a:r>
            <a:r>
              <a:rPr lang="en-US" baseline="0" dirty="0" smtClean="0"/>
              <a:t> things better’ or people associated with data, needs to be everyone. Need to explain the value, not just expect everyone to understand, need to show value of change (objectives again) and S/L MUST talk the talk and walk the walk. Seen as exemplars of treating data as an asset. Do not underestimate how suspicious many (mainly academic side) are of providing data so it can be shared/aggregated. Context is everything to these groups and rightly so. So it’s a conversation not a mandate. Technology is in support, do not allow ‘IT projects’ to create  </a:t>
            </a:r>
            <a:r>
              <a:rPr lang="en-US" baseline="0" dirty="0" err="1" smtClean="0"/>
              <a:t>silo’d</a:t>
            </a:r>
            <a:r>
              <a:rPr lang="en-US" baseline="0" dirty="0" smtClean="0"/>
              <a:t> data pots.</a:t>
            </a:r>
            <a:endParaRPr lang="en-US" dirty="0"/>
          </a:p>
        </p:txBody>
      </p:sp>
      <p:sp>
        <p:nvSpPr>
          <p:cNvPr id="4" name="Slide Number Placeholder 3"/>
          <p:cNvSpPr>
            <a:spLocks noGrp="1"/>
          </p:cNvSpPr>
          <p:nvPr>
            <p:ph type="sldNum" sz="quarter" idx="10"/>
          </p:nvPr>
        </p:nvSpPr>
        <p:spPr/>
        <p:txBody>
          <a:bodyPr/>
          <a:lstStyle/>
          <a:p>
            <a:fld id="{EECCE228-E114-4F3C-BC97-34AF40F24D20}" type="slidenum">
              <a:rPr lang="en-GB" smtClean="0"/>
              <a:pPr/>
              <a:t>5</a:t>
            </a:fld>
            <a:endParaRPr lang="en-GB"/>
          </a:p>
        </p:txBody>
      </p:sp>
    </p:spTree>
    <p:extLst>
      <p:ext uri="{BB962C8B-B14F-4D97-AF65-F5344CB8AC3E}">
        <p14:creationId xmlns:p14="http://schemas.microsoft.com/office/powerpoint/2010/main" val="7387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Get DQ and</a:t>
            </a:r>
            <a:r>
              <a:rPr lang="en-US" baseline="0" dirty="0" smtClean="0"/>
              <a:t> MDM right and you can talk about what the data means not whose data is right. BUT also needs literacy to make sure everyone feels comfortable with presentation of data. Know your audience. Do not create KPIs by the hundred. Spend more times creating measurements than using them. Rigorously challenge – what is it for/what data is needed/at what quality/from what source/for how long/etc. – if you have BA’s get them involved.</a:t>
            </a:r>
          </a:p>
          <a:p>
            <a:endParaRPr lang="en-US" baseline="0" dirty="0" smtClean="0"/>
          </a:p>
          <a:p>
            <a:r>
              <a:rPr lang="en-US" baseline="0" dirty="0" smtClean="0"/>
              <a:t>Need to change messaging so data is seen as supportive of individuals not a burden. This is a people led change.</a:t>
            </a:r>
            <a:endParaRPr lang="en-US" dirty="0"/>
          </a:p>
        </p:txBody>
      </p:sp>
      <p:sp>
        <p:nvSpPr>
          <p:cNvPr id="4" name="Slide Number Placeholder 3"/>
          <p:cNvSpPr>
            <a:spLocks noGrp="1"/>
          </p:cNvSpPr>
          <p:nvPr>
            <p:ph type="sldNum" sz="quarter" idx="10"/>
          </p:nvPr>
        </p:nvSpPr>
        <p:spPr/>
        <p:txBody>
          <a:bodyPr/>
          <a:lstStyle/>
          <a:p>
            <a:fld id="{EECCE228-E114-4F3C-BC97-34AF40F24D20}" type="slidenum">
              <a:rPr lang="en-GB" smtClean="0"/>
              <a:pPr/>
              <a:t>6</a:t>
            </a:fld>
            <a:endParaRPr lang="en-GB"/>
          </a:p>
        </p:txBody>
      </p:sp>
    </p:spTree>
    <p:extLst>
      <p:ext uri="{BB962C8B-B14F-4D97-AF65-F5344CB8AC3E}">
        <p14:creationId xmlns:p14="http://schemas.microsoft.com/office/powerpoint/2010/main" val="278685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Taken from SROC</a:t>
            </a:r>
            <a:r>
              <a:rPr lang="en-US" baseline="0" dirty="0" smtClean="0"/>
              <a:t> presentation where VC at </a:t>
            </a:r>
            <a:r>
              <a:rPr lang="en-US" baseline="0" dirty="0" err="1" smtClean="0"/>
              <a:t>Loughborough</a:t>
            </a:r>
            <a:r>
              <a:rPr lang="en-US" baseline="0" dirty="0" smtClean="0"/>
              <a:t> talked about his ‘data being well managed’ because of those four things. Toolkit can support this by showing real benefits. And if you cannot make changes due to lack of support, consequences are owned by the individual who did not support you!</a:t>
            </a:r>
            <a:endParaRPr lang="en-US" dirty="0"/>
          </a:p>
        </p:txBody>
      </p:sp>
      <p:sp>
        <p:nvSpPr>
          <p:cNvPr id="4" name="Slide Number Placeholder 3"/>
          <p:cNvSpPr>
            <a:spLocks noGrp="1"/>
          </p:cNvSpPr>
          <p:nvPr>
            <p:ph type="sldNum" sz="quarter" idx="10"/>
          </p:nvPr>
        </p:nvSpPr>
        <p:spPr/>
        <p:txBody>
          <a:bodyPr/>
          <a:lstStyle/>
          <a:p>
            <a:fld id="{EECCE228-E114-4F3C-BC97-34AF40F24D20}" type="slidenum">
              <a:rPr lang="en-GB" smtClean="0"/>
              <a:pPr/>
              <a:t>7</a:t>
            </a:fld>
            <a:endParaRPr lang="en-GB"/>
          </a:p>
        </p:txBody>
      </p:sp>
    </p:spTree>
    <p:extLst>
      <p:ext uri="{BB962C8B-B14F-4D97-AF65-F5344CB8AC3E}">
        <p14:creationId xmlns:p14="http://schemas.microsoft.com/office/powerpoint/2010/main" val="340119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Keep telling </a:t>
            </a:r>
            <a:r>
              <a:rPr lang="en-US" smtClean="0"/>
              <a:t>people</a:t>
            </a:r>
            <a:r>
              <a:rPr lang="en-US" baseline="0" smtClean="0"/>
              <a:t> this </a:t>
            </a:r>
            <a:r>
              <a:rPr lang="en-US" baseline="0" smtClean="0">
                <a:sym typeface="Wingdings"/>
              </a:rPr>
              <a:t></a:t>
            </a:r>
            <a:endParaRPr lang="en-US"/>
          </a:p>
        </p:txBody>
      </p:sp>
      <p:sp>
        <p:nvSpPr>
          <p:cNvPr id="4" name="Slide Number Placeholder 3"/>
          <p:cNvSpPr>
            <a:spLocks noGrp="1"/>
          </p:cNvSpPr>
          <p:nvPr>
            <p:ph type="sldNum" sz="quarter" idx="10"/>
          </p:nvPr>
        </p:nvSpPr>
        <p:spPr/>
        <p:txBody>
          <a:bodyPr/>
          <a:lstStyle/>
          <a:p>
            <a:fld id="{EECCE228-E114-4F3C-BC97-34AF40F24D20}" type="slidenum">
              <a:rPr lang="en-GB" smtClean="0"/>
              <a:pPr/>
              <a:t>8</a:t>
            </a:fld>
            <a:endParaRPr lang="en-GB"/>
          </a:p>
        </p:txBody>
      </p:sp>
    </p:spTree>
    <p:extLst>
      <p:ext uri="{BB962C8B-B14F-4D97-AF65-F5344CB8AC3E}">
        <p14:creationId xmlns:p14="http://schemas.microsoft.com/office/powerpoint/2010/main" val="236227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19200" y="5211129"/>
            <a:ext cx="6858000" cy="360041"/>
          </a:xfrm>
        </p:spPr>
        <p:txBody>
          <a:bodyPr/>
          <a:lstStyle>
            <a:lvl1pPr marL="0" indent="0" algn="l">
              <a:buNone/>
              <a:defRPr sz="2000" b="1" baseline="0">
                <a:solidFill>
                  <a:schemeClr val="bg1">
                    <a:lumMod val="50000"/>
                  </a:schemeClr>
                </a:solidFill>
                <a:latin typeface="Calibri"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bg1">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rgbClr val="92D05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bg1">
              <a:lumMod val="50000"/>
            </a:schemeClr>
          </a:solidFill>
          <a:ln w="6350" cap="rnd" cmpd="sng" algn="ctr">
            <a:solidFill>
              <a:schemeClr val="bg1">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rgbClr val="92D05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Title Placeholder 21"/>
          <p:cNvSpPr>
            <a:spLocks noGrp="1"/>
          </p:cNvSpPr>
          <p:nvPr>
            <p:ph type="title"/>
          </p:nvPr>
        </p:nvSpPr>
        <p:spPr>
          <a:xfrm>
            <a:off x="1187625" y="3792855"/>
            <a:ext cx="6912768" cy="990600"/>
          </a:xfrm>
          <a:prstGeom prst="rect">
            <a:avLst/>
          </a:prstGeom>
        </p:spPr>
        <p:txBody>
          <a:bodyPr vert="horz" anchor="b" anchorCtr="0">
            <a:normAutofit/>
          </a:bodyPr>
          <a:lstStyle/>
          <a:p>
            <a:r>
              <a:rPr kumimoji="0" lang="en-US" dirty="0" smtClean="0"/>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412776"/>
            <a:ext cx="8229600" cy="4744184"/>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Rectangle 9"/>
          <p:cNvSpPr/>
          <p:nvPr userDrawn="1"/>
        </p:nvSpPr>
        <p:spPr>
          <a:xfrm>
            <a:off x="454367" y="154136"/>
            <a:ext cx="257264" cy="988864"/>
          </a:xfrm>
          <a:prstGeom prst="rect">
            <a:avLst/>
          </a:prstGeom>
          <a:no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Title Placeholder 21"/>
          <p:cNvSpPr>
            <a:spLocks noGrp="1"/>
          </p:cNvSpPr>
          <p:nvPr>
            <p:ph type="title"/>
          </p:nvPr>
        </p:nvSpPr>
        <p:spPr>
          <a:xfrm>
            <a:off x="684925" y="152400"/>
            <a:ext cx="8001876" cy="990600"/>
          </a:xfrm>
          <a:prstGeom prst="rect">
            <a:avLst/>
          </a:prstGeom>
        </p:spPr>
        <p:txBody>
          <a:bodyPr vert="horz" anchor="b" anchorCtr="0">
            <a:normAutofit/>
          </a:bodyPr>
          <a:lstStyle/>
          <a:p>
            <a:r>
              <a:rPr kumimoji="0" lang="en-US" dirty="0" smtClean="0"/>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454367" y="154136"/>
            <a:ext cx="257264" cy="988864"/>
          </a:xfrm>
          <a:prstGeom prst="rect">
            <a:avLst/>
          </a:prstGeom>
          <a:no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bg1">
                  <a:lumMod val="50000"/>
                </a:schemeClr>
              </a:solidFill>
            </a:endParaRPr>
          </a:p>
        </p:txBody>
      </p:sp>
      <p:sp>
        <p:nvSpPr>
          <p:cNvPr id="11" name="Title Placeholder 21"/>
          <p:cNvSpPr>
            <a:spLocks noGrp="1"/>
          </p:cNvSpPr>
          <p:nvPr>
            <p:ph type="title"/>
          </p:nvPr>
        </p:nvSpPr>
        <p:spPr>
          <a:xfrm>
            <a:off x="684925" y="152400"/>
            <a:ext cx="8001876" cy="990600"/>
          </a:xfrm>
          <a:prstGeom prst="rect">
            <a:avLst/>
          </a:prstGeom>
        </p:spPr>
        <p:txBody>
          <a:bodyPr vert="horz" anchor="b" anchorCtr="0">
            <a:normAutofit/>
          </a:bodyPr>
          <a:lstStyle/>
          <a:p>
            <a:r>
              <a:rPr kumimoji="0" lang="en-US" dirty="0" smtClean="0"/>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Subtitle 8"/>
          <p:cNvSpPr>
            <a:spLocks noGrp="1"/>
          </p:cNvSpPr>
          <p:nvPr>
            <p:ph type="subTitle" idx="1"/>
          </p:nvPr>
        </p:nvSpPr>
        <p:spPr>
          <a:xfrm>
            <a:off x="1219200" y="5211129"/>
            <a:ext cx="6858000" cy="360041"/>
          </a:xfrm>
          <a:prstGeom prst="rect">
            <a:avLst/>
          </a:prstGeom>
        </p:spPr>
        <p:txBody>
          <a:bodyPr/>
          <a:lstStyle>
            <a:lvl1pPr marL="0" indent="0" algn="l">
              <a:buNone/>
              <a:defRPr sz="2000" b="1" baseline="0">
                <a:solidFill>
                  <a:schemeClr val="bg1">
                    <a:lumMod val="50000"/>
                  </a:schemeClr>
                </a:solidFill>
                <a:latin typeface="Calibri"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 name="Rectangle 2"/>
          <p:cNvSpPr/>
          <p:nvPr userDrawn="1"/>
        </p:nvSpPr>
        <p:spPr>
          <a:xfrm>
            <a:off x="904875" y="3648075"/>
            <a:ext cx="7315200" cy="1280160"/>
          </a:xfrm>
          <a:prstGeom prst="rect">
            <a:avLst/>
          </a:prstGeom>
          <a:noFill/>
          <a:ln w="6350" cap="rnd" cmpd="sng" algn="ctr">
            <a:solidFill>
              <a:schemeClr val="bg1">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Rectangle 3"/>
          <p:cNvSpPr/>
          <p:nvPr userDrawn="1"/>
        </p:nvSpPr>
        <p:spPr>
          <a:xfrm>
            <a:off x="914400" y="5048250"/>
            <a:ext cx="7315200" cy="685800"/>
          </a:xfrm>
          <a:prstGeom prst="rect">
            <a:avLst/>
          </a:prstGeom>
          <a:noFill/>
          <a:ln w="6350" cap="rnd" cmpd="sng" algn="ctr">
            <a:solidFill>
              <a:srgbClr val="92D05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tangle 4"/>
          <p:cNvSpPr/>
          <p:nvPr userDrawn="1"/>
        </p:nvSpPr>
        <p:spPr>
          <a:xfrm>
            <a:off x="904875" y="3648075"/>
            <a:ext cx="228600" cy="1280160"/>
          </a:xfrm>
          <a:prstGeom prst="rect">
            <a:avLst/>
          </a:prstGeom>
          <a:solidFill>
            <a:schemeClr val="bg1">
              <a:lumMod val="50000"/>
            </a:schemeClr>
          </a:solidFill>
          <a:ln w="6350" cap="rnd" cmpd="sng" algn="ctr">
            <a:solidFill>
              <a:schemeClr val="bg1">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tangle 5"/>
          <p:cNvSpPr/>
          <p:nvPr userDrawn="1"/>
        </p:nvSpPr>
        <p:spPr>
          <a:xfrm>
            <a:off x="914400" y="5048250"/>
            <a:ext cx="228600" cy="685800"/>
          </a:xfrm>
          <a:prstGeom prst="rect">
            <a:avLst/>
          </a:prstGeom>
          <a:solidFill>
            <a:srgbClr val="92D05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Placeholder 21"/>
          <p:cNvSpPr>
            <a:spLocks noGrp="1"/>
          </p:cNvSpPr>
          <p:nvPr>
            <p:ph type="title"/>
          </p:nvPr>
        </p:nvSpPr>
        <p:spPr>
          <a:xfrm>
            <a:off x="1187625" y="3792855"/>
            <a:ext cx="6912768" cy="990600"/>
          </a:xfrm>
          <a:prstGeom prst="rect">
            <a:avLst/>
          </a:prstGeom>
        </p:spPr>
        <p:txBody>
          <a:bodyPr vert="horz" anchor="b" anchorCtr="0">
            <a:normAutofit/>
          </a:bodyPr>
          <a:lstStyle/>
          <a:p>
            <a:r>
              <a:rPr kumimoji="0" lang="en-US" dirty="0" smtClean="0"/>
              <a:t>Click to edit Master title style</a:t>
            </a:r>
            <a:endParaRPr kumimoji="0"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5964" y="1556792"/>
            <a:ext cx="2959429" cy="2091283"/>
          </a:xfrm>
          <a:prstGeom prst="rect">
            <a:avLst/>
          </a:prstGeom>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5567769" y="1578138"/>
            <a:ext cx="1760555" cy="1760555"/>
          </a:xfrm>
          <a:prstGeom prst="rect">
            <a:avLst/>
          </a:prstGeom>
          <a:solidFill>
            <a:schemeClr val="tx1">
              <a:lumMod val="85000"/>
              <a:lumOff val="15000"/>
            </a:schemeClr>
          </a:solidFill>
          <a:ln>
            <a:noFill/>
          </a:ln>
          <a:effectLst/>
          <a:extLst/>
        </p:spPr>
      </p:pic>
    </p:spTree>
    <p:extLst>
      <p:ext uri="{BB962C8B-B14F-4D97-AF65-F5344CB8AC3E}">
        <p14:creationId xmlns:p14="http://schemas.microsoft.com/office/powerpoint/2010/main" val="4670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Subtitle 8"/>
          <p:cNvSpPr>
            <a:spLocks noGrp="1"/>
          </p:cNvSpPr>
          <p:nvPr>
            <p:ph type="subTitle" idx="1"/>
          </p:nvPr>
        </p:nvSpPr>
        <p:spPr>
          <a:xfrm>
            <a:off x="1219200" y="5211129"/>
            <a:ext cx="6858000" cy="360041"/>
          </a:xfrm>
          <a:prstGeom prst="rect">
            <a:avLst/>
          </a:prstGeom>
        </p:spPr>
        <p:txBody>
          <a:bodyPr/>
          <a:lstStyle>
            <a:lvl1pPr marL="0" indent="0" algn="l">
              <a:buNone/>
              <a:defRPr sz="2000" b="1" baseline="0">
                <a:solidFill>
                  <a:schemeClr val="bg1">
                    <a:lumMod val="50000"/>
                  </a:schemeClr>
                </a:solidFill>
                <a:latin typeface="Calibri"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 name="Rectangle 2"/>
          <p:cNvSpPr/>
          <p:nvPr userDrawn="1"/>
        </p:nvSpPr>
        <p:spPr>
          <a:xfrm>
            <a:off x="904875" y="3648075"/>
            <a:ext cx="7315200" cy="1280160"/>
          </a:xfrm>
          <a:prstGeom prst="rect">
            <a:avLst/>
          </a:prstGeom>
          <a:noFill/>
          <a:ln w="6350" cap="rnd" cmpd="sng" algn="ctr">
            <a:solidFill>
              <a:schemeClr val="bg1">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Rectangle 3"/>
          <p:cNvSpPr/>
          <p:nvPr userDrawn="1"/>
        </p:nvSpPr>
        <p:spPr>
          <a:xfrm>
            <a:off x="914400" y="5048250"/>
            <a:ext cx="7315200" cy="685800"/>
          </a:xfrm>
          <a:prstGeom prst="rect">
            <a:avLst/>
          </a:prstGeom>
          <a:noFill/>
          <a:ln w="6350" cap="rnd" cmpd="sng" algn="ctr">
            <a:solidFill>
              <a:srgbClr val="92D05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tangle 4"/>
          <p:cNvSpPr/>
          <p:nvPr userDrawn="1"/>
        </p:nvSpPr>
        <p:spPr>
          <a:xfrm>
            <a:off x="904875" y="3648075"/>
            <a:ext cx="228600" cy="1280160"/>
          </a:xfrm>
          <a:prstGeom prst="rect">
            <a:avLst/>
          </a:prstGeom>
          <a:solidFill>
            <a:schemeClr val="bg1">
              <a:lumMod val="50000"/>
            </a:schemeClr>
          </a:solidFill>
          <a:ln w="6350" cap="rnd" cmpd="sng" algn="ctr">
            <a:solidFill>
              <a:schemeClr val="bg1">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tangle 5"/>
          <p:cNvSpPr/>
          <p:nvPr userDrawn="1"/>
        </p:nvSpPr>
        <p:spPr>
          <a:xfrm>
            <a:off x="914400" y="5048250"/>
            <a:ext cx="228600" cy="685800"/>
          </a:xfrm>
          <a:prstGeom prst="rect">
            <a:avLst/>
          </a:prstGeom>
          <a:solidFill>
            <a:srgbClr val="92D05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Placeholder 21"/>
          <p:cNvSpPr>
            <a:spLocks noGrp="1"/>
          </p:cNvSpPr>
          <p:nvPr>
            <p:ph type="title"/>
          </p:nvPr>
        </p:nvSpPr>
        <p:spPr>
          <a:xfrm>
            <a:off x="1187625" y="3792855"/>
            <a:ext cx="6912768" cy="990600"/>
          </a:xfrm>
          <a:prstGeom prst="rect">
            <a:avLst/>
          </a:prstGeom>
        </p:spPr>
        <p:txBody>
          <a:bodyPr vert="horz" anchor="b" anchorCtr="0">
            <a:normAutofit/>
          </a:bodyPr>
          <a:lstStyle/>
          <a:p>
            <a:r>
              <a:rPr kumimoji="0" lang="en-US" dirty="0" smtClean="0"/>
              <a:t>Click to edit Master title style</a:t>
            </a:r>
            <a:endParaRPr kumimoji="0"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670" y="739116"/>
            <a:ext cx="3965607" cy="2802300"/>
          </a:xfrm>
          <a:prstGeom prst="rect">
            <a:avLst/>
          </a:prstGeom>
        </p:spPr>
      </p:pic>
    </p:spTree>
    <p:extLst>
      <p:ext uri="{BB962C8B-B14F-4D97-AF65-F5344CB8AC3E}">
        <p14:creationId xmlns:p14="http://schemas.microsoft.com/office/powerpoint/2010/main" val="25129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Subtitle 8"/>
          <p:cNvSpPr>
            <a:spLocks noGrp="1"/>
          </p:cNvSpPr>
          <p:nvPr>
            <p:ph type="subTitle" idx="1"/>
          </p:nvPr>
        </p:nvSpPr>
        <p:spPr>
          <a:xfrm>
            <a:off x="1219200" y="5211129"/>
            <a:ext cx="6858000" cy="360041"/>
          </a:xfrm>
          <a:prstGeom prst="rect">
            <a:avLst/>
          </a:prstGeom>
        </p:spPr>
        <p:txBody>
          <a:bodyPr/>
          <a:lstStyle>
            <a:lvl1pPr marL="0" indent="0" algn="l">
              <a:buNone/>
              <a:defRPr sz="2000" b="1" baseline="0">
                <a:solidFill>
                  <a:schemeClr val="bg1">
                    <a:lumMod val="50000"/>
                  </a:schemeClr>
                </a:solidFill>
                <a:latin typeface="Calibri"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 name="Rectangle 2"/>
          <p:cNvSpPr/>
          <p:nvPr userDrawn="1"/>
        </p:nvSpPr>
        <p:spPr>
          <a:xfrm>
            <a:off x="904875" y="3648075"/>
            <a:ext cx="7315200" cy="1280160"/>
          </a:xfrm>
          <a:prstGeom prst="rect">
            <a:avLst/>
          </a:prstGeom>
          <a:noFill/>
          <a:ln w="6350" cap="rnd" cmpd="sng" algn="ctr">
            <a:solidFill>
              <a:schemeClr val="bg1">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Rectangle 3"/>
          <p:cNvSpPr/>
          <p:nvPr userDrawn="1"/>
        </p:nvSpPr>
        <p:spPr>
          <a:xfrm>
            <a:off x="914400" y="5048250"/>
            <a:ext cx="7315200" cy="685800"/>
          </a:xfrm>
          <a:prstGeom prst="rect">
            <a:avLst/>
          </a:prstGeom>
          <a:noFill/>
          <a:ln w="6350" cap="rnd" cmpd="sng" algn="ctr">
            <a:solidFill>
              <a:srgbClr val="92D05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tangle 4"/>
          <p:cNvSpPr/>
          <p:nvPr userDrawn="1"/>
        </p:nvSpPr>
        <p:spPr>
          <a:xfrm>
            <a:off x="904875" y="3648075"/>
            <a:ext cx="228600" cy="1280160"/>
          </a:xfrm>
          <a:prstGeom prst="rect">
            <a:avLst/>
          </a:prstGeom>
          <a:solidFill>
            <a:schemeClr val="bg1">
              <a:lumMod val="50000"/>
            </a:schemeClr>
          </a:solidFill>
          <a:ln w="6350" cap="rnd" cmpd="sng" algn="ctr">
            <a:solidFill>
              <a:schemeClr val="bg1">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tangle 5"/>
          <p:cNvSpPr/>
          <p:nvPr userDrawn="1"/>
        </p:nvSpPr>
        <p:spPr>
          <a:xfrm>
            <a:off x="914400" y="5048250"/>
            <a:ext cx="228600" cy="685800"/>
          </a:xfrm>
          <a:prstGeom prst="rect">
            <a:avLst/>
          </a:prstGeom>
          <a:solidFill>
            <a:srgbClr val="92D05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Placeholder 21"/>
          <p:cNvSpPr>
            <a:spLocks noGrp="1"/>
          </p:cNvSpPr>
          <p:nvPr>
            <p:ph type="title"/>
          </p:nvPr>
        </p:nvSpPr>
        <p:spPr>
          <a:xfrm>
            <a:off x="1187625" y="3792855"/>
            <a:ext cx="6912768" cy="990600"/>
          </a:xfrm>
          <a:prstGeom prst="rect">
            <a:avLst/>
          </a:prstGeom>
        </p:spPr>
        <p:txBody>
          <a:bodyPr vert="horz" anchor="b" anchorCtr="0">
            <a:normAutofit/>
          </a:bodyPr>
          <a:lstStyle/>
          <a:p>
            <a:r>
              <a:rPr kumimoji="0" lang="en-US" dirty="0" smtClean="0"/>
              <a:t>Click to edit Master title style</a:t>
            </a:r>
            <a:endParaRPr kumimoji="0"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672" y="1070520"/>
            <a:ext cx="3362713" cy="2376264"/>
          </a:xfrm>
          <a:prstGeom prst="rect">
            <a:avLst/>
          </a:prstGeom>
        </p:spPr>
      </p:pic>
    </p:spTree>
    <p:extLst>
      <p:ext uri="{BB962C8B-B14F-4D97-AF65-F5344CB8AC3E}">
        <p14:creationId xmlns:p14="http://schemas.microsoft.com/office/powerpoint/2010/main" val="394672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84925" y="152400"/>
            <a:ext cx="8001876"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412776"/>
            <a:ext cx="8229600" cy="471675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cxnSp>
        <p:nvCxnSpPr>
          <p:cNvPr id="4" name="Straight Connector 3"/>
          <p:cNvCxnSpPr/>
          <p:nvPr userDrawn="1"/>
        </p:nvCxnSpPr>
        <p:spPr>
          <a:xfrm>
            <a:off x="467544" y="1268760"/>
            <a:ext cx="8208912" cy="0"/>
          </a:xfrm>
          <a:prstGeom prst="line">
            <a:avLst/>
          </a:prstGeom>
          <a:ln w="25400" cap="sq"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456324" y="121159"/>
            <a:ext cx="228600" cy="1152128"/>
          </a:xfrm>
          <a:prstGeom prst="rect">
            <a:avLst/>
          </a:prstGeom>
          <a:solidFill>
            <a:schemeClr val="bg1">
              <a:lumMod val="65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99510" y="99308"/>
            <a:ext cx="972254" cy="6866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82"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hf hdr="0" ftr="0"/>
  <p:txStyles>
    <p:titleStyle>
      <a:lvl1pPr algn="l" rtl="0" eaLnBrk="1" latinLnBrk="0" hangingPunct="1">
        <a:spcBef>
          <a:spcPct val="0"/>
        </a:spcBef>
        <a:buNone/>
        <a:defRPr kumimoji="0" sz="3200" kern="1200" baseline="0">
          <a:solidFill>
            <a:schemeClr val="tx1"/>
          </a:solidFill>
          <a:latin typeface="+mj-lt"/>
          <a:ea typeface="+mj-ea"/>
          <a:cs typeface="+mj-cs"/>
        </a:defRPr>
      </a:lvl1pPr>
    </p:titleStyle>
    <p:bodyStyle>
      <a:lvl1pPr marL="274320" indent="-274320" algn="l" rtl="0" eaLnBrk="1" latinLnBrk="0" hangingPunct="1">
        <a:spcBef>
          <a:spcPts val="600"/>
        </a:spcBef>
        <a:buClr>
          <a:srgbClr val="92D050"/>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92D050"/>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rgbClr val="92D050"/>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rgbClr val="92D050"/>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rgbClr val="92D050"/>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6114" y="311641"/>
            <a:ext cx="1420407" cy="1003163"/>
          </a:xfrm>
          <a:prstGeom prst="rect">
            <a:avLst/>
          </a:prstGeom>
          <a:effectLst/>
        </p:spPr>
      </p:pic>
    </p:spTree>
    <p:extLst>
      <p:ext uri="{BB962C8B-B14F-4D97-AF65-F5344CB8AC3E}">
        <p14:creationId xmlns:p14="http://schemas.microsoft.com/office/powerpoint/2010/main" val="312665704"/>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885867"/>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inkedin.com/groups/8319542" TargetMode="External"/><Relationship Id="rId2" Type="http://schemas.openxmlformats.org/officeDocument/2006/relationships/hyperlink" Target="http://www.hediip.ac.uk/datacapabillty" TargetMode="External"/><Relationship Id="rId1" Type="http://schemas.openxmlformats.org/officeDocument/2006/relationships/slideLayout" Target="../slideLayouts/slideLayout2.xml"/><Relationship Id="rId4" Type="http://schemas.openxmlformats.org/officeDocument/2006/relationships/hyperlink" Target="mailto:alex@leighpartnershi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endParaRPr lang="en-US" dirty="0"/>
          </a:p>
        </p:txBody>
      </p:sp>
      <p:sp>
        <p:nvSpPr>
          <p:cNvPr id="4" name="Title 3"/>
          <p:cNvSpPr>
            <a:spLocks noGrp="1"/>
          </p:cNvSpPr>
          <p:nvPr>
            <p:ph type="title"/>
          </p:nvPr>
        </p:nvSpPr>
        <p:spPr>
          <a:xfrm>
            <a:off x="1115616" y="4221088"/>
            <a:ext cx="6912768" cy="360040"/>
          </a:xfrm>
        </p:spPr>
        <p:txBody>
          <a:bodyPr>
            <a:normAutofit fontScale="90000"/>
          </a:bodyPr>
          <a:lstStyle/>
          <a:p>
            <a:pPr algn="l"/>
            <a:r>
              <a:rPr lang="en-US" dirty="0" smtClean="0"/>
              <a:t>Data – deriving asset value</a:t>
            </a:r>
            <a:endParaRPr lang="en-US" dirty="0"/>
          </a:p>
        </p:txBody>
      </p:sp>
    </p:spTree>
    <p:extLst>
      <p:ext uri="{BB962C8B-B14F-4D97-AF65-F5344CB8AC3E}">
        <p14:creationId xmlns:p14="http://schemas.microsoft.com/office/powerpoint/2010/main" val="144995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data an asset?</a:t>
            </a:r>
            <a:endParaRPr lang="en-US" dirty="0"/>
          </a:p>
        </p:txBody>
      </p:sp>
      <p:pic>
        <p:nvPicPr>
          <p:cNvPr id="3" name="Picture 2"/>
          <p:cNvPicPr>
            <a:picLocks noChangeAspect="1"/>
          </p:cNvPicPr>
          <p:nvPr/>
        </p:nvPicPr>
        <p:blipFill>
          <a:blip r:embed="rId3"/>
          <a:stretch>
            <a:fillRect/>
          </a:stretch>
        </p:blipFill>
        <p:spPr>
          <a:xfrm>
            <a:off x="2267744" y="1700808"/>
            <a:ext cx="4896544" cy="3757415"/>
          </a:xfrm>
          <a:prstGeom prst="rect">
            <a:avLst/>
          </a:prstGeom>
        </p:spPr>
      </p:pic>
      <p:pic>
        <p:nvPicPr>
          <p:cNvPr id="10" name="Picture 9"/>
          <p:cNvPicPr>
            <a:picLocks noChangeAspect="1"/>
          </p:cNvPicPr>
          <p:nvPr/>
        </p:nvPicPr>
        <p:blipFill>
          <a:blip r:embed="rId4"/>
          <a:stretch>
            <a:fillRect/>
          </a:stretch>
        </p:blipFill>
        <p:spPr>
          <a:xfrm>
            <a:off x="6876256" y="4437112"/>
            <a:ext cx="1983895" cy="1944216"/>
          </a:xfrm>
          <a:prstGeom prst="rect">
            <a:avLst/>
          </a:prstGeom>
        </p:spPr>
      </p:pic>
      <p:sp>
        <p:nvSpPr>
          <p:cNvPr id="11" name="Right Arrow 10"/>
          <p:cNvSpPr/>
          <p:nvPr/>
        </p:nvSpPr>
        <p:spPr>
          <a:xfrm rot="1103457">
            <a:off x="1768226" y="3244713"/>
            <a:ext cx="1572433" cy="15625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9102378">
            <a:off x="1950569" y="4545814"/>
            <a:ext cx="850406" cy="235524"/>
          </a:xfrm>
          <a:prstGeom prst="rightArrow">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Left Arrow 12"/>
          <p:cNvSpPr/>
          <p:nvPr/>
        </p:nvSpPr>
        <p:spPr>
          <a:xfrm rot="19984131">
            <a:off x="5076104" y="2832642"/>
            <a:ext cx="2164930" cy="256108"/>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rot="1099547">
            <a:off x="5043254" y="4143789"/>
            <a:ext cx="2232248" cy="49668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stretch>
            <a:fillRect/>
          </a:stretch>
        </p:blipFill>
        <p:spPr>
          <a:xfrm>
            <a:off x="6876255" y="1484784"/>
            <a:ext cx="2164175" cy="1440160"/>
          </a:xfrm>
          <a:prstGeom prst="rect">
            <a:avLst/>
          </a:prstGeom>
        </p:spPr>
      </p:pic>
      <p:pic>
        <p:nvPicPr>
          <p:cNvPr id="6" name="Picture 5"/>
          <p:cNvPicPr>
            <a:picLocks noChangeAspect="1"/>
          </p:cNvPicPr>
          <p:nvPr/>
        </p:nvPicPr>
        <p:blipFill>
          <a:blip r:embed="rId6"/>
          <a:stretch>
            <a:fillRect/>
          </a:stretch>
        </p:blipFill>
        <p:spPr>
          <a:xfrm>
            <a:off x="323528" y="5085184"/>
            <a:ext cx="3712840" cy="1406379"/>
          </a:xfrm>
          <a:prstGeom prst="rect">
            <a:avLst/>
          </a:prstGeom>
        </p:spPr>
      </p:pic>
      <p:pic>
        <p:nvPicPr>
          <p:cNvPr id="17" name="Picture 16"/>
          <p:cNvPicPr>
            <a:picLocks noChangeAspect="1"/>
          </p:cNvPicPr>
          <p:nvPr/>
        </p:nvPicPr>
        <p:blipFill>
          <a:blip r:embed="rId7"/>
          <a:stretch>
            <a:fillRect/>
          </a:stretch>
        </p:blipFill>
        <p:spPr>
          <a:xfrm flipV="1">
            <a:off x="395536" y="1628800"/>
            <a:ext cx="1975768" cy="1312033"/>
          </a:xfrm>
          <a:prstGeom prst="rect">
            <a:avLst/>
          </a:prstGeom>
        </p:spPr>
      </p:pic>
    </p:spTree>
    <p:extLst>
      <p:ext uri="{BB962C8B-B14F-4D97-AF65-F5344CB8AC3E}">
        <p14:creationId xmlns:p14="http://schemas.microsoft.com/office/powerpoint/2010/main" val="405990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manage that asset?</a:t>
            </a:r>
            <a:endParaRPr lang="en-US" dirty="0"/>
          </a:p>
        </p:txBody>
      </p:sp>
      <p:pic>
        <p:nvPicPr>
          <p:cNvPr id="2" name="Picture 1"/>
          <p:cNvPicPr>
            <a:picLocks noChangeAspect="1"/>
          </p:cNvPicPr>
          <p:nvPr/>
        </p:nvPicPr>
        <p:blipFill>
          <a:blip r:embed="rId3"/>
          <a:stretch>
            <a:fillRect/>
          </a:stretch>
        </p:blipFill>
        <p:spPr>
          <a:xfrm>
            <a:off x="179512" y="1628800"/>
            <a:ext cx="4565853" cy="2808312"/>
          </a:xfrm>
          <a:prstGeom prst="rect">
            <a:avLst/>
          </a:prstGeom>
        </p:spPr>
      </p:pic>
      <p:pic>
        <p:nvPicPr>
          <p:cNvPr id="7" name="Picture 6"/>
          <p:cNvPicPr>
            <a:picLocks noChangeAspect="1"/>
          </p:cNvPicPr>
          <p:nvPr/>
        </p:nvPicPr>
        <p:blipFill>
          <a:blip r:embed="rId4"/>
          <a:stretch>
            <a:fillRect/>
          </a:stretch>
        </p:blipFill>
        <p:spPr>
          <a:xfrm>
            <a:off x="5148064" y="1844824"/>
            <a:ext cx="2952328" cy="2227194"/>
          </a:xfrm>
          <a:prstGeom prst="rect">
            <a:avLst/>
          </a:prstGeom>
        </p:spPr>
      </p:pic>
      <p:pic>
        <p:nvPicPr>
          <p:cNvPr id="9" name="Picture 8"/>
          <p:cNvPicPr>
            <a:picLocks noChangeAspect="1"/>
          </p:cNvPicPr>
          <p:nvPr/>
        </p:nvPicPr>
        <p:blipFill>
          <a:blip r:embed="rId5"/>
          <a:stretch>
            <a:fillRect/>
          </a:stretch>
        </p:blipFill>
        <p:spPr>
          <a:xfrm>
            <a:off x="2699792" y="4365104"/>
            <a:ext cx="4257824" cy="2397340"/>
          </a:xfrm>
          <a:prstGeom prst="rect">
            <a:avLst/>
          </a:prstGeom>
        </p:spPr>
      </p:pic>
    </p:spTree>
    <p:extLst>
      <p:ext uri="{BB962C8B-B14F-4D97-AF65-F5344CB8AC3E}">
        <p14:creationId xmlns:p14="http://schemas.microsoft.com/office/powerpoint/2010/main" val="241119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are we now?</a:t>
            </a:r>
            <a:endParaRPr lang="en-US" dirty="0"/>
          </a:p>
        </p:txBody>
      </p:sp>
      <p:pic>
        <p:nvPicPr>
          <p:cNvPr id="9" name="Picture 8"/>
          <p:cNvPicPr>
            <a:picLocks noChangeAspect="1"/>
          </p:cNvPicPr>
          <p:nvPr/>
        </p:nvPicPr>
        <p:blipFill>
          <a:blip r:embed="rId3"/>
          <a:stretch>
            <a:fillRect/>
          </a:stretch>
        </p:blipFill>
        <p:spPr>
          <a:xfrm>
            <a:off x="683568" y="1484784"/>
            <a:ext cx="3888432" cy="2161968"/>
          </a:xfrm>
          <a:prstGeom prst="rect">
            <a:avLst/>
          </a:prstGeom>
        </p:spPr>
      </p:pic>
      <p:pic>
        <p:nvPicPr>
          <p:cNvPr id="11" name="Picture 10"/>
          <p:cNvPicPr>
            <a:picLocks noChangeAspect="1"/>
          </p:cNvPicPr>
          <p:nvPr/>
        </p:nvPicPr>
        <p:blipFill>
          <a:blip r:embed="rId4"/>
          <a:stretch>
            <a:fillRect/>
          </a:stretch>
        </p:blipFill>
        <p:spPr>
          <a:xfrm>
            <a:off x="5349348" y="4005064"/>
            <a:ext cx="3350151" cy="2510036"/>
          </a:xfrm>
          <a:prstGeom prst="rect">
            <a:avLst/>
          </a:prstGeom>
        </p:spPr>
      </p:pic>
      <p:pic>
        <p:nvPicPr>
          <p:cNvPr id="12" name="Picture 11"/>
          <p:cNvPicPr>
            <a:picLocks noChangeAspect="1"/>
          </p:cNvPicPr>
          <p:nvPr/>
        </p:nvPicPr>
        <p:blipFill>
          <a:blip r:embed="rId5"/>
          <a:stretch>
            <a:fillRect/>
          </a:stretch>
        </p:blipFill>
        <p:spPr>
          <a:xfrm>
            <a:off x="899592" y="3933056"/>
            <a:ext cx="3600400" cy="2515708"/>
          </a:xfrm>
          <a:prstGeom prst="rect">
            <a:avLst/>
          </a:prstGeom>
        </p:spPr>
      </p:pic>
      <p:pic>
        <p:nvPicPr>
          <p:cNvPr id="2" name="Picture 1"/>
          <p:cNvPicPr>
            <a:picLocks noChangeAspect="1"/>
          </p:cNvPicPr>
          <p:nvPr/>
        </p:nvPicPr>
        <p:blipFill>
          <a:blip r:embed="rId6"/>
          <a:stretch>
            <a:fillRect/>
          </a:stretch>
        </p:blipFill>
        <p:spPr>
          <a:xfrm>
            <a:off x="5436096" y="1484784"/>
            <a:ext cx="3050231" cy="2273176"/>
          </a:xfrm>
          <a:prstGeom prst="rect">
            <a:avLst/>
          </a:prstGeom>
        </p:spPr>
      </p:pic>
    </p:spTree>
    <p:extLst>
      <p:ext uri="{BB962C8B-B14F-4D97-AF65-F5344CB8AC3E}">
        <p14:creationId xmlns:p14="http://schemas.microsoft.com/office/powerpoint/2010/main" val="301512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dirty="0" smtClean="0">
                <a:solidFill>
                  <a:srgbClr val="FF0000"/>
                </a:solidFill>
              </a:rPr>
              <a:t>Data silos </a:t>
            </a:r>
            <a:r>
              <a:rPr lang="en-US" dirty="0" smtClean="0"/>
              <a:t>follow organisational silos</a:t>
            </a:r>
          </a:p>
          <a:p>
            <a:endParaRPr lang="en-US" dirty="0"/>
          </a:p>
          <a:p>
            <a:r>
              <a:rPr lang="en-US" dirty="0" smtClean="0"/>
              <a:t>Changing </a:t>
            </a:r>
            <a:r>
              <a:rPr lang="en-US" dirty="0" err="1" smtClean="0">
                <a:solidFill>
                  <a:srgbClr val="FF0000"/>
                </a:solidFill>
              </a:rPr>
              <a:t>everyones</a:t>
            </a:r>
            <a:r>
              <a:rPr lang="en-US" dirty="0" smtClean="0">
                <a:solidFill>
                  <a:srgbClr val="FF0000"/>
                </a:solidFill>
              </a:rPr>
              <a:t> </a:t>
            </a:r>
            <a:r>
              <a:rPr lang="en-US" dirty="0" smtClean="0"/>
              <a:t>relationship with data</a:t>
            </a:r>
          </a:p>
          <a:p>
            <a:endParaRPr lang="en-US" dirty="0"/>
          </a:p>
          <a:p>
            <a:r>
              <a:rPr lang="en-US" dirty="0" smtClean="0">
                <a:solidFill>
                  <a:srgbClr val="FF0000"/>
                </a:solidFill>
              </a:rPr>
              <a:t>Value </a:t>
            </a:r>
            <a:r>
              <a:rPr lang="en-US" dirty="0" smtClean="0"/>
              <a:t>of this change is not well understood</a:t>
            </a:r>
          </a:p>
          <a:p>
            <a:endParaRPr lang="en-US" dirty="0"/>
          </a:p>
          <a:p>
            <a:r>
              <a:rPr lang="en-US" dirty="0" smtClean="0">
                <a:solidFill>
                  <a:srgbClr val="FF0000"/>
                </a:solidFill>
              </a:rPr>
              <a:t>Senior leadership </a:t>
            </a:r>
            <a:r>
              <a:rPr lang="en-US" dirty="0" smtClean="0"/>
              <a:t>have yet to see the opportunity</a:t>
            </a:r>
          </a:p>
          <a:p>
            <a:endParaRPr lang="en-US" dirty="0"/>
          </a:p>
          <a:p>
            <a:r>
              <a:rPr lang="en-US" dirty="0" smtClean="0">
                <a:solidFill>
                  <a:srgbClr val="FF0000"/>
                </a:solidFill>
              </a:rPr>
              <a:t>Suspicion</a:t>
            </a:r>
            <a:r>
              <a:rPr lang="en-US" dirty="0" smtClean="0">
                <a:solidFill>
                  <a:srgbClr val="CC0000"/>
                </a:solidFill>
              </a:rPr>
              <a:t> </a:t>
            </a:r>
            <a:r>
              <a:rPr lang="en-US" dirty="0" smtClean="0"/>
              <a:t>of data being ‘</a:t>
            </a:r>
            <a:r>
              <a:rPr lang="en-US" dirty="0" err="1" smtClean="0"/>
              <a:t>centralised</a:t>
            </a:r>
            <a:r>
              <a:rPr lang="en-US" dirty="0" smtClean="0"/>
              <a:t>’</a:t>
            </a:r>
          </a:p>
          <a:p>
            <a:endParaRPr lang="en-US" dirty="0"/>
          </a:p>
          <a:p>
            <a:r>
              <a:rPr lang="en-US" dirty="0" smtClean="0"/>
              <a:t>Poor </a:t>
            </a:r>
            <a:r>
              <a:rPr lang="en-US" dirty="0" smtClean="0">
                <a:solidFill>
                  <a:srgbClr val="FF0000"/>
                </a:solidFill>
              </a:rPr>
              <a:t>technology </a:t>
            </a:r>
            <a:r>
              <a:rPr lang="en-US" dirty="0" smtClean="0"/>
              <a:t>choices and implementations</a:t>
            </a:r>
            <a:endParaRPr lang="en-US" dirty="0"/>
          </a:p>
        </p:txBody>
      </p:sp>
      <p:sp>
        <p:nvSpPr>
          <p:cNvPr id="3" name="Title 2"/>
          <p:cNvSpPr>
            <a:spLocks noGrp="1"/>
          </p:cNvSpPr>
          <p:nvPr>
            <p:ph type="title"/>
          </p:nvPr>
        </p:nvSpPr>
        <p:spPr/>
        <p:txBody>
          <a:bodyPr/>
          <a:lstStyle/>
          <a:p>
            <a:r>
              <a:rPr lang="en-US" dirty="0" smtClean="0"/>
              <a:t>Why is it hard to change?</a:t>
            </a:r>
            <a:endParaRPr lang="en-US" dirty="0"/>
          </a:p>
        </p:txBody>
      </p:sp>
    </p:spTree>
    <p:extLst>
      <p:ext uri="{BB962C8B-B14F-4D97-AF65-F5344CB8AC3E}">
        <p14:creationId xmlns:p14="http://schemas.microsoft.com/office/powerpoint/2010/main" val="428463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pPr>
              <a:buFontTx/>
              <a:buChar char="-"/>
            </a:pPr>
            <a:r>
              <a:rPr lang="en-US" dirty="0" smtClean="0"/>
              <a:t>Business </a:t>
            </a:r>
            <a:r>
              <a:rPr lang="en-US" dirty="0"/>
              <a:t>Intelligence </a:t>
            </a:r>
            <a:r>
              <a:rPr lang="en-US" dirty="0" smtClean="0"/>
              <a:t>or ‘arguing </a:t>
            </a:r>
            <a:r>
              <a:rPr lang="en-US" dirty="0"/>
              <a:t>about </a:t>
            </a:r>
            <a:r>
              <a:rPr lang="en-US" dirty="0">
                <a:solidFill>
                  <a:srgbClr val="FF0000"/>
                </a:solidFill>
              </a:rPr>
              <a:t>whose data is </a:t>
            </a:r>
            <a:r>
              <a:rPr lang="en-US" dirty="0" smtClean="0">
                <a:solidFill>
                  <a:srgbClr val="FF0000"/>
                </a:solidFill>
              </a:rPr>
              <a:t>right’ </a:t>
            </a:r>
          </a:p>
          <a:p>
            <a:pPr>
              <a:buFontTx/>
              <a:buChar char="-"/>
            </a:pPr>
            <a:endParaRPr lang="en-US" dirty="0"/>
          </a:p>
          <a:p>
            <a:pPr>
              <a:buFontTx/>
              <a:buChar char="-"/>
            </a:pPr>
            <a:r>
              <a:rPr lang="en-US" dirty="0" smtClean="0"/>
              <a:t>The </a:t>
            </a:r>
            <a:r>
              <a:rPr lang="en-US" dirty="0" smtClean="0">
                <a:solidFill>
                  <a:srgbClr val="FF0000"/>
                </a:solidFill>
              </a:rPr>
              <a:t>metric deser</a:t>
            </a:r>
            <a:r>
              <a:rPr lang="en-US" dirty="0">
                <a:solidFill>
                  <a:srgbClr val="FF0000"/>
                </a:solidFill>
              </a:rPr>
              <a:t>t</a:t>
            </a:r>
            <a:r>
              <a:rPr lang="en-US" dirty="0" smtClean="0">
                <a:solidFill>
                  <a:srgbClr val="FF0000"/>
                </a:solidFill>
              </a:rPr>
              <a:t> </a:t>
            </a:r>
            <a:r>
              <a:rPr lang="en-US" dirty="0" smtClean="0"/>
              <a:t>or </a:t>
            </a:r>
            <a:r>
              <a:rPr lang="en-US" dirty="0"/>
              <a:t>‘measuring angels on a pin' </a:t>
            </a:r>
          </a:p>
          <a:p>
            <a:pPr>
              <a:buFontTx/>
              <a:buChar char="-"/>
            </a:pPr>
            <a:endParaRPr lang="en-US" dirty="0" smtClean="0"/>
          </a:p>
          <a:p>
            <a:pPr>
              <a:buFontTx/>
              <a:buChar char="-"/>
            </a:pPr>
            <a:r>
              <a:rPr lang="en-US" dirty="0" smtClean="0"/>
              <a:t>The ‘I don’t do data’ or ‘I </a:t>
            </a:r>
            <a:r>
              <a:rPr lang="en-US" dirty="0" smtClean="0">
                <a:solidFill>
                  <a:srgbClr val="FF0000"/>
                </a:solidFill>
              </a:rPr>
              <a:t>do my own </a:t>
            </a:r>
            <a:r>
              <a:rPr lang="en-US" dirty="0" smtClean="0"/>
              <a:t>data’</a:t>
            </a:r>
          </a:p>
          <a:p>
            <a:pPr>
              <a:buFontTx/>
              <a:buChar char="-"/>
            </a:pPr>
            <a:endParaRPr lang="en-US" dirty="0"/>
          </a:p>
          <a:p>
            <a:pPr>
              <a:buFontTx/>
              <a:buChar char="-"/>
            </a:pPr>
            <a:r>
              <a:rPr lang="en-US" dirty="0" smtClean="0"/>
              <a:t>The data has </a:t>
            </a:r>
            <a:r>
              <a:rPr lang="en-US" dirty="0" smtClean="0">
                <a:solidFill>
                  <a:srgbClr val="FF0000"/>
                </a:solidFill>
              </a:rPr>
              <a:t>no value </a:t>
            </a:r>
            <a:r>
              <a:rPr lang="en-US" dirty="0" smtClean="0"/>
              <a:t>to me or ‘I don’t understand it’</a:t>
            </a:r>
          </a:p>
          <a:p>
            <a:pPr>
              <a:buFontTx/>
              <a:buChar char="-"/>
            </a:pPr>
            <a:endParaRPr lang="en-US" dirty="0"/>
          </a:p>
          <a:p>
            <a:pPr>
              <a:buFontTx/>
              <a:buChar char="-"/>
            </a:pPr>
            <a:r>
              <a:rPr lang="en-US" dirty="0" smtClean="0"/>
              <a:t>We don’t </a:t>
            </a:r>
            <a:r>
              <a:rPr lang="en-US" dirty="0" smtClean="0">
                <a:solidFill>
                  <a:srgbClr val="FF0000"/>
                </a:solidFill>
              </a:rPr>
              <a:t>have time </a:t>
            </a:r>
            <a:r>
              <a:rPr lang="en-US" dirty="0" smtClean="0"/>
              <a:t>or ‘we don’t see the value’</a:t>
            </a:r>
            <a:endParaRPr lang="en-US" dirty="0"/>
          </a:p>
          <a:p>
            <a:endParaRPr lang="en-US" dirty="0"/>
          </a:p>
        </p:txBody>
      </p:sp>
      <p:sp>
        <p:nvSpPr>
          <p:cNvPr id="3" name="Title 2"/>
          <p:cNvSpPr>
            <a:spLocks noGrp="1"/>
          </p:cNvSpPr>
          <p:nvPr>
            <p:ph type="title"/>
          </p:nvPr>
        </p:nvSpPr>
        <p:spPr/>
        <p:txBody>
          <a:bodyPr/>
          <a:lstStyle/>
          <a:p>
            <a:r>
              <a:rPr lang="en-US" dirty="0" smtClean="0"/>
              <a:t>What are the most common blockers?</a:t>
            </a:r>
            <a:endParaRPr lang="en-US" dirty="0"/>
          </a:p>
        </p:txBody>
      </p:sp>
    </p:spTree>
    <p:extLst>
      <p:ext uri="{BB962C8B-B14F-4D97-AF65-F5344CB8AC3E}">
        <p14:creationId xmlns:p14="http://schemas.microsoft.com/office/powerpoint/2010/main" val="177306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Senior leadership messaging</a:t>
            </a:r>
          </a:p>
          <a:p>
            <a:pPr lvl="1"/>
            <a:r>
              <a:rPr lang="en-US" dirty="0" smtClean="0"/>
              <a:t>Accuracy and </a:t>
            </a:r>
            <a:r>
              <a:rPr lang="en-US" dirty="0" smtClean="0">
                <a:solidFill>
                  <a:srgbClr val="FF0000"/>
                </a:solidFill>
              </a:rPr>
              <a:t>integrity </a:t>
            </a:r>
          </a:p>
          <a:p>
            <a:pPr lvl="1"/>
            <a:r>
              <a:rPr lang="en-US" dirty="0" smtClean="0"/>
              <a:t>Structure and </a:t>
            </a:r>
            <a:r>
              <a:rPr lang="en-US" dirty="0" smtClean="0">
                <a:solidFill>
                  <a:srgbClr val="FF0000"/>
                </a:solidFill>
              </a:rPr>
              <a:t>purpose</a:t>
            </a:r>
          </a:p>
          <a:p>
            <a:pPr lvl="1"/>
            <a:r>
              <a:rPr lang="en-US" dirty="0" smtClean="0"/>
              <a:t>Access and </a:t>
            </a:r>
            <a:r>
              <a:rPr lang="en-US" dirty="0" smtClean="0">
                <a:solidFill>
                  <a:srgbClr val="FF0000"/>
                </a:solidFill>
              </a:rPr>
              <a:t>delivery</a:t>
            </a:r>
          </a:p>
          <a:p>
            <a:pPr lvl="1"/>
            <a:r>
              <a:rPr lang="en-US" dirty="0" smtClean="0">
                <a:solidFill>
                  <a:srgbClr val="FF0000"/>
                </a:solidFill>
              </a:rPr>
              <a:t>Trust </a:t>
            </a:r>
            <a:r>
              <a:rPr lang="en-US" dirty="0" smtClean="0"/>
              <a:t>and security</a:t>
            </a:r>
          </a:p>
          <a:p>
            <a:r>
              <a:rPr lang="en-US" dirty="0" smtClean="0"/>
              <a:t>Benefits tool</a:t>
            </a:r>
          </a:p>
          <a:p>
            <a:pPr lvl="1"/>
            <a:r>
              <a:rPr lang="en-US" dirty="0" smtClean="0"/>
              <a:t>Use the findings of this project</a:t>
            </a:r>
          </a:p>
          <a:p>
            <a:pPr lvl="1"/>
            <a:r>
              <a:rPr lang="en-US" dirty="0" smtClean="0"/>
              <a:t>Find </a:t>
            </a:r>
            <a:r>
              <a:rPr lang="en-US" dirty="0" smtClean="0">
                <a:solidFill>
                  <a:srgbClr val="FF0000"/>
                </a:solidFill>
              </a:rPr>
              <a:t>objectives </a:t>
            </a:r>
            <a:r>
              <a:rPr lang="en-US" dirty="0" smtClean="0"/>
              <a:t>these will support</a:t>
            </a:r>
          </a:p>
          <a:p>
            <a:r>
              <a:rPr lang="en-US" dirty="0" smtClean="0"/>
              <a:t>Do not own the </a:t>
            </a:r>
            <a:r>
              <a:rPr lang="en-US" dirty="0" smtClean="0">
                <a:solidFill>
                  <a:srgbClr val="FF0000"/>
                </a:solidFill>
              </a:rPr>
              <a:t>consequences </a:t>
            </a:r>
            <a:r>
              <a:rPr lang="en-US" dirty="0" smtClean="0"/>
              <a:t>of poor decisions!</a:t>
            </a:r>
          </a:p>
          <a:p>
            <a:pPr lvl="1"/>
            <a:endParaRPr lang="en-US" dirty="0" smtClean="0"/>
          </a:p>
          <a:p>
            <a:endParaRPr lang="en-US" dirty="0"/>
          </a:p>
          <a:p>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What interventions can we make?</a:t>
            </a:r>
            <a:endParaRPr lang="en-US" dirty="0"/>
          </a:p>
        </p:txBody>
      </p:sp>
    </p:spTree>
    <p:extLst>
      <p:ext uri="{BB962C8B-B14F-4D97-AF65-F5344CB8AC3E}">
        <p14:creationId xmlns:p14="http://schemas.microsoft.com/office/powerpoint/2010/main" val="98284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700808"/>
            <a:ext cx="8229600" cy="4744184"/>
          </a:xfrm>
        </p:spPr>
        <p:txBody>
          <a:bodyPr/>
          <a:lstStyle/>
          <a:p>
            <a:r>
              <a:rPr lang="en-US" dirty="0" smtClean="0"/>
              <a:t>Our world is </a:t>
            </a:r>
            <a:r>
              <a:rPr lang="en-US" dirty="0" smtClean="0">
                <a:solidFill>
                  <a:srgbClr val="FF0000"/>
                </a:solidFill>
              </a:rPr>
              <a:t>changing</a:t>
            </a:r>
          </a:p>
          <a:p>
            <a:endParaRPr lang="en-US" dirty="0"/>
          </a:p>
          <a:p>
            <a:r>
              <a:rPr lang="en-US" dirty="0" smtClean="0">
                <a:solidFill>
                  <a:srgbClr val="FF0000"/>
                </a:solidFill>
              </a:rPr>
              <a:t>Data</a:t>
            </a:r>
            <a:r>
              <a:rPr lang="en-US" dirty="0" smtClean="0"/>
              <a:t> must be at the heart of that change</a:t>
            </a:r>
          </a:p>
          <a:p>
            <a:endParaRPr lang="en-US" dirty="0"/>
          </a:p>
          <a:p>
            <a:r>
              <a:rPr lang="en-US" dirty="0" smtClean="0"/>
              <a:t>That change </a:t>
            </a:r>
            <a:r>
              <a:rPr lang="en-US" dirty="0" smtClean="0">
                <a:solidFill>
                  <a:srgbClr val="FF0000"/>
                </a:solidFill>
              </a:rPr>
              <a:t>transforms</a:t>
            </a:r>
            <a:r>
              <a:rPr lang="en-US" dirty="0" smtClean="0"/>
              <a:t> data to be an asset</a:t>
            </a:r>
          </a:p>
          <a:p>
            <a:endParaRPr lang="en-US" dirty="0"/>
          </a:p>
          <a:p>
            <a:r>
              <a:rPr lang="en-US" dirty="0" smtClean="0"/>
              <a:t>Change must be </a:t>
            </a:r>
            <a:r>
              <a:rPr lang="en-US" dirty="0" smtClean="0">
                <a:solidFill>
                  <a:srgbClr val="FF0000"/>
                </a:solidFill>
              </a:rPr>
              <a:t>driven top down </a:t>
            </a:r>
          </a:p>
          <a:p>
            <a:endParaRPr lang="en-US" dirty="0"/>
          </a:p>
          <a:p>
            <a:r>
              <a:rPr lang="en-US" dirty="0" smtClean="0"/>
              <a:t>Doing </a:t>
            </a:r>
            <a:r>
              <a:rPr lang="en-US" dirty="0" smtClean="0">
                <a:solidFill>
                  <a:srgbClr val="FF0000"/>
                </a:solidFill>
              </a:rPr>
              <a:t>nothing</a:t>
            </a:r>
            <a:r>
              <a:rPr lang="en-US" dirty="0" smtClean="0"/>
              <a:t> is not an option</a:t>
            </a:r>
            <a:endParaRPr lang="en-US" dirty="0"/>
          </a:p>
        </p:txBody>
      </p:sp>
      <p:sp>
        <p:nvSpPr>
          <p:cNvPr id="2" name="Title 1"/>
          <p:cNvSpPr>
            <a:spLocks noGrp="1"/>
          </p:cNvSpPr>
          <p:nvPr>
            <p:ph type="title"/>
          </p:nvPr>
        </p:nvSpPr>
        <p:spPr/>
        <p:txBody>
          <a:bodyPr/>
          <a:lstStyle/>
          <a:p>
            <a:r>
              <a:rPr lang="en-US" dirty="0" smtClean="0"/>
              <a:t>Call to action</a:t>
            </a:r>
            <a:endParaRPr lang="en-US" dirty="0"/>
          </a:p>
        </p:txBody>
      </p:sp>
    </p:spTree>
    <p:extLst>
      <p:ext uri="{BB962C8B-B14F-4D97-AF65-F5344CB8AC3E}">
        <p14:creationId xmlns:p14="http://schemas.microsoft.com/office/powerpoint/2010/main" val="254928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HEDIIP Data Capability toolkit</a:t>
            </a:r>
            <a:endParaRPr lang="en-US" dirty="0" smtClean="0">
              <a:hlinkClick r:id="rId2"/>
            </a:endParaRPr>
          </a:p>
          <a:p>
            <a:r>
              <a:rPr lang="en-US" dirty="0" smtClean="0">
                <a:hlinkClick r:id="rId2"/>
              </a:rPr>
              <a:t> - www.hediip.ac.uk/datacapabillty</a:t>
            </a:r>
            <a:endParaRPr lang="en-US" dirty="0" smtClean="0"/>
          </a:p>
          <a:p>
            <a:endParaRPr lang="en-US" dirty="0"/>
          </a:p>
          <a:p>
            <a:r>
              <a:rPr lang="en-US" dirty="0" smtClean="0"/>
              <a:t>Community </a:t>
            </a:r>
            <a:r>
              <a:rPr lang="en-US" dirty="0"/>
              <a:t>of practice: </a:t>
            </a:r>
            <a:r>
              <a:rPr lang="en-US" dirty="0">
                <a:hlinkClick r:id="rId3"/>
              </a:rPr>
              <a:t>https://www.linkedin.com/groups/</a:t>
            </a:r>
            <a:r>
              <a:rPr lang="en-US" dirty="0" smtClean="0">
                <a:hlinkClick r:id="rId3"/>
              </a:rPr>
              <a:t>8319542</a:t>
            </a:r>
            <a:endParaRPr lang="en-US" dirty="0" smtClean="0"/>
          </a:p>
          <a:p>
            <a:endParaRPr lang="en-US" dirty="0"/>
          </a:p>
          <a:p>
            <a:r>
              <a:rPr lang="en-US" dirty="0" smtClean="0"/>
              <a:t>My details</a:t>
            </a:r>
          </a:p>
          <a:p>
            <a:pPr lvl="1"/>
            <a:r>
              <a:rPr lang="en-US" dirty="0" smtClean="0">
                <a:hlinkClick r:id="rId4"/>
              </a:rPr>
              <a:t>alex@leighpartnership.com</a:t>
            </a:r>
            <a:endParaRPr lang="en-US" dirty="0" smtClean="0"/>
          </a:p>
          <a:p>
            <a:pPr lvl="1"/>
            <a:r>
              <a:rPr lang="en-US" dirty="0" smtClean="0"/>
              <a:t>@alexleigh67</a:t>
            </a:r>
          </a:p>
          <a:p>
            <a:pPr lvl="1"/>
            <a:r>
              <a:rPr lang="en-US" dirty="0" err="1"/>
              <a:t>www.linkedin.com</a:t>
            </a:r>
            <a:r>
              <a:rPr lang="en-US" dirty="0"/>
              <a:t>/in/</a:t>
            </a:r>
            <a:r>
              <a:rPr lang="en-US" dirty="0" err="1"/>
              <a:t>alexleightlp</a:t>
            </a:r>
            <a:endParaRPr lang="en-US" dirty="0" smtClean="0"/>
          </a:p>
          <a:p>
            <a:pPr lvl="1"/>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Contact details</a:t>
            </a:r>
            <a:endParaRPr lang="en-US" dirty="0"/>
          </a:p>
        </p:txBody>
      </p:sp>
    </p:spTree>
    <p:extLst>
      <p:ext uri="{BB962C8B-B14F-4D97-AF65-F5344CB8AC3E}">
        <p14:creationId xmlns:p14="http://schemas.microsoft.com/office/powerpoint/2010/main" val="384918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25F6B3A1D3B448875025C3FD74DA4E" ma:contentTypeVersion="6" ma:contentTypeDescription="Create a new document." ma:contentTypeScope="" ma:versionID="c28ba149404899a2acf67a9d428bc517">
  <xsd:schema xmlns:xsd="http://www.w3.org/2001/XMLSchema" xmlns:xs="http://www.w3.org/2001/XMLSchema" xmlns:p="http://schemas.microsoft.com/office/2006/metadata/properties" xmlns:ns2="f95a4920-11fe-4613-8a45-d24716e94b60" xmlns:ns3="5677653f-c5f2-48a5-85d0-ca15fa286beb" targetNamespace="http://schemas.microsoft.com/office/2006/metadata/properties" ma:root="true" ma:fieldsID="d15ea33f90b759bb1c081e78bff3e100" ns2:_="" ns3:_="">
    <xsd:import namespace="f95a4920-11fe-4613-8a45-d24716e94b60"/>
    <xsd:import namespace="5677653f-c5f2-48a5-85d0-ca15fa286beb"/>
    <xsd:element name="properties">
      <xsd:complexType>
        <xsd:sequence>
          <xsd:element name="documentManagement">
            <xsd:complexType>
              <xsd:all>
                <xsd:element ref="ns2:SharedWithUsers" minOccurs="0"/>
                <xsd:element ref="ns2: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a4920-11fe-4613-8a45-d24716e94b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77653f-c5f2-48a5-85d0-ca15fa286beb"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80A2D1-98DF-4150-A534-864BB16AF598}">
  <ds:schemaRefs>
    <ds:schemaRef ds:uri="http://schemas.microsoft.com/sharepoint/v3/contenttype/forms"/>
  </ds:schemaRefs>
</ds:datastoreItem>
</file>

<file path=customXml/itemProps2.xml><?xml version="1.0" encoding="utf-8"?>
<ds:datastoreItem xmlns:ds="http://schemas.openxmlformats.org/officeDocument/2006/customXml" ds:itemID="{5BBF8878-76C7-4816-98DF-3B40FA300C52}">
  <ds:schemaRefs>
    <ds:schemaRef ds:uri="http://purl.org/dc/terms/"/>
    <ds:schemaRef ds:uri="f95a4920-11fe-4613-8a45-d24716e94b60"/>
    <ds:schemaRef ds:uri="http://schemas.microsoft.com/office/infopath/2007/PartnerControls"/>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http://schemas.openxmlformats.org/package/2006/metadata/core-properties"/>
    <ds:schemaRef ds:uri="5677653f-c5f2-48a5-85d0-ca15fa286beb"/>
  </ds:schemaRefs>
</ds:datastoreItem>
</file>

<file path=customXml/itemProps3.xml><?xml version="1.0" encoding="utf-8"?>
<ds:datastoreItem xmlns:ds="http://schemas.openxmlformats.org/officeDocument/2006/customXml" ds:itemID="{BD3172D6-1B5A-4873-BF33-5BFFF3E591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5a4920-11fe-4613-8a45-d24716e94b60"/>
    <ds:schemaRef ds:uri="5677653f-c5f2-48a5-85d0-ca15fa286b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Origin</Template>
  <TotalTime>38896</TotalTime>
  <Words>824</Words>
  <Application>Microsoft Office PowerPoint</Application>
  <PresentationFormat>On-screen Show (4:3)</PresentationFormat>
  <Paragraphs>88</Paragraphs>
  <Slides>9</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Wingdings</vt:lpstr>
      <vt:lpstr>Wingdings 3</vt:lpstr>
      <vt:lpstr>Origin</vt:lpstr>
      <vt:lpstr>1_Custom Design</vt:lpstr>
      <vt:lpstr>2_Custom Design</vt:lpstr>
      <vt:lpstr>Data – deriving asset value</vt:lpstr>
      <vt:lpstr>Is data an asset?</vt:lpstr>
      <vt:lpstr>How to manage that asset?</vt:lpstr>
      <vt:lpstr>Where are we now?</vt:lpstr>
      <vt:lpstr>Why is it hard to change?</vt:lpstr>
      <vt:lpstr>What are the most common blockers?</vt:lpstr>
      <vt:lpstr>What interventions can we make?</vt:lpstr>
      <vt:lpstr>Call to action</vt:lpstr>
      <vt:lpstr>Contact details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Horsfall</dc:creator>
  <cp:lastModifiedBy>Jenni Cockram</cp:lastModifiedBy>
  <cp:revision>411</cp:revision>
  <cp:lastPrinted>2015-11-24T11:20:32Z</cp:lastPrinted>
  <dcterms:created xsi:type="dcterms:W3CDTF">2014-04-07T07:14:53Z</dcterms:created>
  <dcterms:modified xsi:type="dcterms:W3CDTF">2016-07-19T10:27:07Z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0x0101004A25F6B3A1D3B448875025C3FD74DA4E</vt:lpwstr>
  </property>
</Properties>
</file>