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handoutMasterIdLst>
    <p:handoutMasterId r:id="rId30"/>
  </p:handoutMasterIdLst>
  <p:sldIdLst>
    <p:sldId id="276" r:id="rId5"/>
    <p:sldId id="293" r:id="rId6"/>
    <p:sldId id="258" r:id="rId7"/>
    <p:sldId id="272" r:id="rId8"/>
    <p:sldId id="260" r:id="rId9"/>
    <p:sldId id="261" r:id="rId10"/>
    <p:sldId id="265" r:id="rId11"/>
    <p:sldId id="264" r:id="rId12"/>
    <p:sldId id="262" r:id="rId13"/>
    <p:sldId id="268" r:id="rId14"/>
    <p:sldId id="267" r:id="rId15"/>
    <p:sldId id="286" r:id="rId16"/>
    <p:sldId id="275" r:id="rId17"/>
    <p:sldId id="280" r:id="rId18"/>
    <p:sldId id="290" r:id="rId19"/>
    <p:sldId id="271" r:id="rId20"/>
    <p:sldId id="278" r:id="rId21"/>
    <p:sldId id="277" r:id="rId22"/>
    <p:sldId id="292" r:id="rId23"/>
    <p:sldId id="282" r:id="rId24"/>
    <p:sldId id="288" r:id="rId25"/>
    <p:sldId id="279" r:id="rId26"/>
    <p:sldId id="291" r:id="rId27"/>
    <p:sldId id="294" r:id="rId28"/>
  </p:sldIdLst>
  <p:sldSz cx="9144000" cy="6858000" type="screen4x3"/>
  <p:notesSz cx="7102475" cy="10231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F5F"/>
    <a:srgbClr val="0E1A6E"/>
    <a:srgbClr val="76DDE2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7097EE-D204-49B9-85DB-F4D757EAE5E3}" v="91" dt="2018-11-13T17:14:46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005" autoAdjust="0"/>
  </p:normalViewPr>
  <p:slideViewPr>
    <p:cSldViewPr snapToGrid="0">
      <p:cViewPr varScale="1">
        <p:scale>
          <a:sx n="99" d="100"/>
          <a:sy n="99" d="100"/>
        </p:scale>
        <p:origin x="19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951" cy="5126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937" y="0"/>
            <a:ext cx="3077951" cy="5126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9124D-95B0-4072-81D6-FA69328711C7}" type="datetimeFigureOut">
              <a:rPr lang="en-GB" smtClean="0"/>
              <a:t>16/11/2018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18836"/>
            <a:ext cx="3077951" cy="5126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937" y="9718836"/>
            <a:ext cx="3077951" cy="5126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12ABB-F441-43DF-818F-728089FAA7F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846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163" cy="5127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6" y="1"/>
            <a:ext cx="3078163" cy="5127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6B661-06C4-42E4-9A44-8CEA2B2B50EA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2538" y="128111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4426"/>
            <a:ext cx="5683250" cy="4027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18676"/>
            <a:ext cx="3078163" cy="5127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6" y="9718676"/>
            <a:ext cx="3078163" cy="5127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86A04-B7A5-4107-BA92-0653E491A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96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86A04-B7A5-4107-BA92-0653E491A82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807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86A04-B7A5-4107-BA92-0653E491A82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373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86A04-B7A5-4107-BA92-0653E491A82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541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86A04-B7A5-4107-BA92-0653E491A82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98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86A04-B7A5-4107-BA92-0653E491A82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128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86A04-B7A5-4107-BA92-0653E491A82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789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86A04-B7A5-4107-BA92-0653E491A82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190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86A04-B7A5-4107-BA92-0653E491A82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58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86A04-B7A5-4107-BA92-0653E491A82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835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86A04-B7A5-4107-BA92-0653E491A82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65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86A04-B7A5-4107-BA92-0653E491A82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598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86A04-B7A5-4107-BA92-0653E491A82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2885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86A04-B7A5-4107-BA92-0653E491A82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0080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86A04-B7A5-4107-BA92-0653E491A82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0021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86A04-B7A5-4107-BA92-0653E491A82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1958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86A04-B7A5-4107-BA92-0653E491A82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130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86A04-B7A5-4107-BA92-0653E491A82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069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86A04-B7A5-4107-BA92-0653E491A82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143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86A04-B7A5-4107-BA92-0653E491A82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599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86A04-B7A5-4107-BA92-0653E491A82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840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86A04-B7A5-4107-BA92-0653E491A82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565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86A04-B7A5-4107-BA92-0653E491A82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697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86A04-B7A5-4107-BA92-0653E491A82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23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21476"/>
            <a:ext cx="9149339" cy="1645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4000"/>
            <a:ext cx="9144000" cy="22662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09" y="324000"/>
            <a:ext cx="1469782" cy="581914"/>
          </a:xfrm>
          <a:prstGeom prst="rect">
            <a:avLst/>
          </a:prstGeom>
        </p:spPr>
      </p:pic>
      <p:sp>
        <p:nvSpPr>
          <p:cNvPr id="6" name="Title Placeholder 1"/>
          <p:cNvSpPr txBox="1">
            <a:spLocks/>
          </p:cNvSpPr>
          <p:nvPr userDrawn="1"/>
        </p:nvSpPr>
        <p:spPr>
          <a:xfrm>
            <a:off x="360000" y="5699564"/>
            <a:ext cx="7886700" cy="6314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18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46072" y="6293744"/>
            <a:ext cx="7700628" cy="347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6072" y="4648168"/>
            <a:ext cx="7700628" cy="893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46072" y="5542129"/>
            <a:ext cx="7700628" cy="5383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75147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990001"/>
            <a:ext cx="8424000" cy="87180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05" y="324000"/>
            <a:ext cx="1043189" cy="413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21476"/>
            <a:ext cx="9149339" cy="164578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360000" y="1934273"/>
            <a:ext cx="4122001" cy="421994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Font typeface="Arial" panose="020B0604020202020204" pitchFamily="34" charset="0"/>
              <a:buChar char="─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00574" y="1944688"/>
            <a:ext cx="4249695" cy="42100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685800" indent="-228600">
              <a:buFont typeface="Arial" panose="020B0604020202020204" pitchFamily="34" charset="0"/>
              <a:buChar char="−"/>
              <a:defRPr sz="2200"/>
            </a:lvl2pPr>
            <a:lvl3pPr marL="1143000" indent="-228600">
              <a:buFont typeface="Arial" panose="020B0604020202020204" pitchFamily="34" charset="0"/>
              <a:buChar char="−"/>
              <a:defRPr sz="2000"/>
            </a:lvl3pPr>
            <a:lvl4pPr marL="1600200" indent="-228600">
              <a:buFont typeface="Arial" panose="020B0604020202020204" pitchFamily="34" charset="0"/>
              <a:buChar char="−"/>
              <a:defRPr sz="2000"/>
            </a:lvl4pPr>
            <a:lvl5pPr marL="2057400" indent="-228600">
              <a:buFont typeface="Arial" panose="020B0604020202020204" pitchFamily="34" charset="0"/>
              <a:buChar char="−"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15566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edia 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990001"/>
            <a:ext cx="8424000" cy="87180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05" y="324000"/>
            <a:ext cx="1043189" cy="413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21476"/>
            <a:ext cx="9149339" cy="164578"/>
          </a:xfrm>
          <a:prstGeom prst="rect">
            <a:avLst/>
          </a:prstGeom>
        </p:spPr>
      </p:pic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404790"/>
            <a:ext cx="4122001" cy="374943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0000" indent="-180000">
              <a:buFont typeface="Symbol" panose="05050102010706020507" pitchFamily="18" charset="2"/>
              <a:buChar char="-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180000">
              <a:buFont typeface="Symbol" panose="05050102010706020507" pitchFamily="18" charset="2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0000" indent="-180000">
              <a:buFont typeface="Symbol" panose="05050102010706020507" pitchFamily="18" charset="2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0000" indent="-180000">
              <a:buFont typeface="Symbol" panose="05050102010706020507" pitchFamily="18" charset="2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0"/>
          </p:nvPr>
        </p:nvSpPr>
        <p:spPr>
          <a:xfrm>
            <a:off x="4661999" y="2404790"/>
            <a:ext cx="4118101" cy="374943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0000" indent="-180000">
              <a:buFont typeface="Symbol" panose="05050102010706020507" pitchFamily="18" charset="2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180000">
              <a:buFont typeface="Symbol" panose="05050102010706020507" pitchFamily="18" charset="2"/>
              <a:buChar char="-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0000" indent="-180000">
              <a:buFont typeface="Symbol" panose="05050102010706020507" pitchFamily="18" charset="2"/>
              <a:buChar char="-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0000" indent="-180000">
              <a:buFont typeface="Symbol" panose="05050102010706020507" pitchFamily="18" charset="2"/>
              <a:buChar char="-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61999" y="1934273"/>
            <a:ext cx="4122001" cy="408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60076" y="1934273"/>
            <a:ext cx="4121923" cy="408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084577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990001"/>
            <a:ext cx="8490270" cy="87180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05" y="324000"/>
            <a:ext cx="1043189" cy="413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21476"/>
            <a:ext cx="9149339" cy="164578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59999" y="1944000"/>
            <a:ext cx="8490271" cy="42924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Font typeface="Arial" panose="020B0604020202020204" pitchFamily="34" charset="0"/>
              <a:buChar char="─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149791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slid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05" y="324000"/>
            <a:ext cx="1043189" cy="413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21476"/>
            <a:ext cx="9149339" cy="164578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59999" y="990002"/>
            <a:ext cx="8490271" cy="524641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Font typeface="Arial" panose="020B0604020202020204" pitchFamily="34" charset="0"/>
              <a:buChar char="─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0954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0000" y="990001"/>
            <a:ext cx="8490270" cy="87180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05" y="324000"/>
            <a:ext cx="1043189" cy="41301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360000" y="1944000"/>
            <a:ext cx="4134180" cy="42924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Font typeface="Arial" panose="020B0604020202020204" pitchFamily="34" charset="0"/>
              <a:buChar char="─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716090" y="1944000"/>
            <a:ext cx="4134180" cy="42924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Font typeface="Arial" panose="020B0604020202020204" pitchFamily="34" charset="0"/>
              <a:buChar char="─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21476"/>
            <a:ext cx="9149339" cy="16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0562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two column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05" y="324000"/>
            <a:ext cx="1043189" cy="413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21476"/>
            <a:ext cx="9149339" cy="164578"/>
          </a:xfrm>
          <a:prstGeom prst="rect">
            <a:avLst/>
          </a:prstGeom>
        </p:spPr>
      </p:pic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59999" y="990002"/>
            <a:ext cx="4122001" cy="524641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0000" indent="-180000">
              <a:buFont typeface="Symbol" panose="05050102010706020507" pitchFamily="18" charset="2"/>
              <a:buChar char="-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180000">
              <a:buFont typeface="Symbol" panose="05050102010706020507" pitchFamily="18" charset="2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0000" indent="-180000">
              <a:buFont typeface="Symbol" panose="05050102010706020507" pitchFamily="18" charset="2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0000" indent="-180000">
              <a:buFont typeface="Symbol" panose="05050102010706020507" pitchFamily="18" charset="2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7"/>
          </p:nvPr>
        </p:nvSpPr>
        <p:spPr>
          <a:xfrm>
            <a:off x="4700528" y="990001"/>
            <a:ext cx="4122001" cy="524641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0000" indent="-180000">
              <a:buFont typeface="Symbol" panose="05050102010706020507" pitchFamily="18" charset="2"/>
              <a:buChar char="-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180000">
              <a:buFont typeface="Symbol" panose="05050102010706020507" pitchFamily="18" charset="2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0000" indent="-180000">
              <a:buFont typeface="Symbol" panose="05050102010706020507" pitchFamily="18" charset="2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0000" indent="-180000">
              <a:buFont typeface="Symbol" panose="05050102010706020507" pitchFamily="18" charset="2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380012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990001"/>
            <a:ext cx="8424000" cy="87180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05" y="324000"/>
            <a:ext cx="1043189" cy="413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21476"/>
            <a:ext cx="9149339" cy="16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40574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05" y="324000"/>
            <a:ext cx="1043189" cy="413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21476"/>
            <a:ext cx="9149339" cy="16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1034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09" y="324000"/>
            <a:ext cx="1469782" cy="581914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450" y="4896001"/>
            <a:ext cx="7694250" cy="6314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Divider slide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1231"/>
            <a:ext cx="9155435" cy="1767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3999"/>
            <a:ext cx="9155435" cy="333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8252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990001"/>
            <a:ext cx="8490270" cy="87180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05" y="324000"/>
            <a:ext cx="1043189" cy="413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21476"/>
            <a:ext cx="9149339" cy="16457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0000" y="1944688"/>
            <a:ext cx="8490270" cy="42100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685800" indent="-228600">
              <a:buFont typeface="Arial" panose="020B0604020202020204" pitchFamily="34" charset="0"/>
              <a:buChar char="−"/>
              <a:defRPr sz="2200"/>
            </a:lvl2pPr>
            <a:lvl3pPr marL="1143000" indent="-228600">
              <a:buFont typeface="Arial" panose="020B0604020202020204" pitchFamily="34" charset="0"/>
              <a:buChar char="−"/>
              <a:defRPr sz="2000"/>
            </a:lvl3pPr>
            <a:lvl4pPr marL="1600200" indent="-228600">
              <a:buFont typeface="Arial" panose="020B0604020202020204" pitchFamily="34" charset="0"/>
              <a:buChar char="−"/>
              <a:defRPr sz="2000"/>
            </a:lvl4pPr>
            <a:lvl5pPr marL="2057400" indent="-228600">
              <a:buFont typeface="Arial" panose="020B0604020202020204" pitchFamily="34" charset="0"/>
              <a:buChar char="−"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14177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990001"/>
            <a:ext cx="8490270" cy="87180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999" y="1944000"/>
            <a:ext cx="8490271" cy="4210220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05" y="324000"/>
            <a:ext cx="1043189" cy="413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21476"/>
            <a:ext cx="9149339" cy="16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8249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990001"/>
            <a:ext cx="8490270" cy="87180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999" y="1944000"/>
            <a:ext cx="8490271" cy="4210220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A29CCB-56A2-4788-B8EB-F1232EEAC188}"/>
              </a:ext>
            </a:extLst>
          </p:cNvPr>
          <p:cNvSpPr/>
          <p:nvPr userDrawn="1"/>
        </p:nvSpPr>
        <p:spPr>
          <a:xfrm>
            <a:off x="-86264" y="-8626"/>
            <a:ext cx="9411419" cy="6918385"/>
          </a:xfrm>
          <a:prstGeom prst="rect">
            <a:avLst/>
          </a:prstGeom>
          <a:solidFill>
            <a:srgbClr val="F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EB4C1C0-7BC5-4091-A22D-28D9DAAEC8ED}"/>
              </a:ext>
            </a:extLst>
          </p:cNvPr>
          <p:cNvSpPr/>
          <p:nvPr userDrawn="1"/>
        </p:nvSpPr>
        <p:spPr>
          <a:xfrm>
            <a:off x="6728604" y="215660"/>
            <a:ext cx="2329132" cy="871806"/>
          </a:xfrm>
          <a:prstGeom prst="roundRect">
            <a:avLst>
              <a:gd name="adj" fmla="val 107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9F8666-84F6-4BF9-B391-AC96D6CBA6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689" y="110509"/>
            <a:ext cx="2424023" cy="107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1423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990001"/>
            <a:ext cx="8490270" cy="87180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999" y="1944000"/>
            <a:ext cx="8490271" cy="4210220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A29CCB-56A2-4788-B8EB-F1232EEAC188}"/>
              </a:ext>
            </a:extLst>
          </p:cNvPr>
          <p:cNvSpPr/>
          <p:nvPr userDrawn="1"/>
        </p:nvSpPr>
        <p:spPr>
          <a:xfrm>
            <a:off x="-86264" y="-8626"/>
            <a:ext cx="9411419" cy="6918385"/>
          </a:xfrm>
          <a:prstGeom prst="rect">
            <a:avLst/>
          </a:prstGeom>
          <a:solidFill>
            <a:srgbClr val="0E1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9B3555B-5E4D-42A5-853B-8C31BC76FA8A}"/>
              </a:ext>
            </a:extLst>
          </p:cNvPr>
          <p:cNvSpPr/>
          <p:nvPr userDrawn="1"/>
        </p:nvSpPr>
        <p:spPr>
          <a:xfrm>
            <a:off x="6728604" y="215660"/>
            <a:ext cx="2329132" cy="871806"/>
          </a:xfrm>
          <a:prstGeom prst="roundRect">
            <a:avLst>
              <a:gd name="adj" fmla="val 107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9F8666-84F6-4BF9-B391-AC96D6CBA6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689" y="110509"/>
            <a:ext cx="2424023" cy="107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8006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990001"/>
            <a:ext cx="8490270" cy="87180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999" y="1944000"/>
            <a:ext cx="8490271" cy="4210220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A29CCB-56A2-4788-B8EB-F1232EEAC188}"/>
              </a:ext>
            </a:extLst>
          </p:cNvPr>
          <p:cNvSpPr/>
          <p:nvPr userDrawn="1"/>
        </p:nvSpPr>
        <p:spPr>
          <a:xfrm>
            <a:off x="-86264" y="-8626"/>
            <a:ext cx="9411419" cy="6918385"/>
          </a:xfrm>
          <a:prstGeom prst="rect">
            <a:avLst/>
          </a:prstGeom>
          <a:solidFill>
            <a:srgbClr val="76D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9B3555B-5E4D-42A5-853B-8C31BC76FA8A}"/>
              </a:ext>
            </a:extLst>
          </p:cNvPr>
          <p:cNvSpPr/>
          <p:nvPr userDrawn="1"/>
        </p:nvSpPr>
        <p:spPr>
          <a:xfrm>
            <a:off x="6728604" y="215660"/>
            <a:ext cx="2329132" cy="871806"/>
          </a:xfrm>
          <a:prstGeom prst="roundRect">
            <a:avLst>
              <a:gd name="adj" fmla="val 107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9F8666-84F6-4BF9-B391-AC96D6CBA6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689" y="110509"/>
            <a:ext cx="2424023" cy="107795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047716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9B3555B-5E4D-42A5-853B-8C31BC76FA8A}"/>
              </a:ext>
            </a:extLst>
          </p:cNvPr>
          <p:cNvSpPr/>
          <p:nvPr userDrawn="1"/>
        </p:nvSpPr>
        <p:spPr>
          <a:xfrm>
            <a:off x="6728604" y="215660"/>
            <a:ext cx="2329132" cy="871806"/>
          </a:xfrm>
          <a:prstGeom prst="roundRect">
            <a:avLst>
              <a:gd name="adj" fmla="val 107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9F8666-84F6-4BF9-B391-AC96D6CBA6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689" y="110509"/>
            <a:ext cx="2424023" cy="1077952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8671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990001"/>
            <a:ext cx="8424000" cy="87180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05" y="324000"/>
            <a:ext cx="1043189" cy="413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21476"/>
            <a:ext cx="9149339" cy="164578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662000" y="1934272"/>
            <a:ext cx="4122000" cy="42924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Font typeface="Arial" panose="020B0604020202020204" pitchFamily="34" charset="0"/>
              <a:buChar char="─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0000" y="1944687"/>
            <a:ext cx="4173900" cy="42819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685800" indent="-228600">
              <a:buFont typeface="Arial" panose="020B0604020202020204" pitchFamily="34" charset="0"/>
              <a:buChar char="−"/>
              <a:defRPr sz="2200"/>
            </a:lvl2pPr>
            <a:lvl3pPr marL="1143000" indent="-228600">
              <a:buFont typeface="Arial" panose="020B0604020202020204" pitchFamily="34" charset="0"/>
              <a:buChar char="−"/>
              <a:defRPr sz="2000"/>
            </a:lvl3pPr>
            <a:lvl4pPr marL="1600200" indent="-228600">
              <a:buFont typeface="Arial" panose="020B0604020202020204" pitchFamily="34" charset="0"/>
              <a:buChar char="−"/>
              <a:defRPr sz="2000"/>
            </a:lvl4pPr>
            <a:lvl5pPr marL="2057400" indent="-228600">
              <a:buFont typeface="Arial" panose="020B0604020202020204" pitchFamily="34" charset="0"/>
              <a:buChar char="−"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023774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3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8" r:id="rId3"/>
    <p:sldLayoutId id="2147483663" r:id="rId4"/>
    <p:sldLayoutId id="2147483687" r:id="rId5"/>
    <p:sldLayoutId id="2147483688" r:id="rId6"/>
    <p:sldLayoutId id="2147483689" r:id="rId7"/>
    <p:sldLayoutId id="2147483690" r:id="rId8"/>
    <p:sldLayoutId id="2147483672" r:id="rId9"/>
    <p:sldLayoutId id="2147483685" r:id="rId10"/>
    <p:sldLayoutId id="2147483680" r:id="rId11"/>
    <p:sldLayoutId id="2147483679" r:id="rId12"/>
    <p:sldLayoutId id="2147483686" r:id="rId13"/>
    <p:sldLayoutId id="2147483683" r:id="rId14"/>
    <p:sldLayoutId id="2147483684" r:id="rId15"/>
    <p:sldLayoutId id="2147483681" r:id="rId16"/>
    <p:sldLayoutId id="2147483682" r:id="rId17"/>
  </p:sldLayoutIdLst>
  <p:transition spd="slow">
    <p:push dir="u"/>
  </p:transition>
  <p:txStyles>
    <p:titleStyle>
      <a:lvl1pPr algn="l" defTabSz="914400" rtl="0" eaLnBrk="1" latinLnBrk="0" hangingPunct="1">
        <a:lnSpc>
          <a:spcPts val="4600"/>
        </a:lnSpc>
        <a:spcBef>
          <a:spcPct val="0"/>
        </a:spcBef>
        <a:buNone/>
        <a:defRPr sz="4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hyperlink" Target="https://www.hesa.ac.uk/innovation/outcomes/providers/communications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www.hesa.ac.uk/innovation/outcomes/providers/communications" TargetMode="External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42AEE9-666F-4DA6-A025-E10761FB844E}"/>
              </a:ext>
            </a:extLst>
          </p:cNvPr>
          <p:cNvSpPr/>
          <p:nvPr/>
        </p:nvSpPr>
        <p:spPr>
          <a:xfrm>
            <a:off x="1121229" y="1502229"/>
            <a:ext cx="6890657" cy="287382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E1A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5D083B-E2B0-440D-A1FD-DD007AF84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43" y="1502229"/>
            <a:ext cx="6694714" cy="297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6189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4">
            <a:extLst>
              <a:ext uri="{FF2B5EF4-FFF2-40B4-BE49-F238E27FC236}">
                <a16:creationId xmlns:a16="http://schemas.microsoft.com/office/drawing/2014/main" id="{3E4EF1D4-DEC9-4C77-BDD0-85F80AF3186E}"/>
              </a:ext>
            </a:extLst>
          </p:cNvPr>
          <p:cNvSpPr/>
          <p:nvPr/>
        </p:nvSpPr>
        <p:spPr>
          <a:xfrm>
            <a:off x="1388516" y="1992429"/>
            <a:ext cx="6473936" cy="1799925"/>
          </a:xfrm>
          <a:prstGeom prst="wedgeRoundRectCallout">
            <a:avLst>
              <a:gd name="adj1" fmla="val -6263"/>
              <a:gd name="adj2" fmla="val 70404"/>
              <a:gd name="adj3" fmla="val 16667"/>
            </a:avLst>
          </a:prstGeom>
          <a:solidFill>
            <a:schemeClr val="bg1"/>
          </a:solidFill>
          <a:ln w="76200">
            <a:solidFill>
              <a:srgbClr val="0E1A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FD3524-09D6-4BDA-B5B4-D7687FA412EC}"/>
              </a:ext>
            </a:extLst>
          </p:cNvPr>
          <p:cNvSpPr txBox="1">
            <a:spLocks/>
          </p:cNvSpPr>
          <p:nvPr/>
        </p:nvSpPr>
        <p:spPr>
          <a:xfrm>
            <a:off x="2596044" y="2599715"/>
            <a:ext cx="5938788" cy="11926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rgbClr val="0E1A6E"/>
                </a:solidFill>
              </a:rPr>
              <a:t>The survey</a:t>
            </a:r>
            <a:endParaRPr lang="en-GB" sz="4800" dirty="0">
              <a:solidFill>
                <a:srgbClr val="0E1A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42392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FB6F73-9B20-4858-B8C6-91612B8BD1F2}"/>
              </a:ext>
            </a:extLst>
          </p:cNvPr>
          <p:cNvSpPr txBox="1">
            <a:spLocks/>
          </p:cNvSpPr>
          <p:nvPr/>
        </p:nvSpPr>
        <p:spPr>
          <a:xfrm>
            <a:off x="326865" y="222270"/>
            <a:ext cx="8490270" cy="9144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The survey questions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63E13F-C5CF-49A7-BEF5-AF7146E710EB}"/>
              </a:ext>
            </a:extLst>
          </p:cNvPr>
          <p:cNvGrpSpPr/>
          <p:nvPr/>
        </p:nvGrpSpPr>
        <p:grpSpPr>
          <a:xfrm>
            <a:off x="332919" y="3572120"/>
            <a:ext cx="3780799" cy="2232825"/>
            <a:chOff x="332919" y="3572120"/>
            <a:chExt cx="3780799" cy="223282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355B6C8-0FBD-4251-B1CE-13FC8FCC97AA}"/>
                </a:ext>
              </a:extLst>
            </p:cNvPr>
            <p:cNvSpPr txBox="1"/>
            <p:nvPr/>
          </p:nvSpPr>
          <p:spPr>
            <a:xfrm>
              <a:off x="779847" y="4759093"/>
              <a:ext cx="31666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My current work / study is meaningful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355B6C8-0FBD-4251-B1CE-13FC8FCC97AA}"/>
                </a:ext>
              </a:extLst>
            </p:cNvPr>
            <p:cNvSpPr txBox="1"/>
            <p:nvPr/>
          </p:nvSpPr>
          <p:spPr>
            <a:xfrm>
              <a:off x="779848" y="4021018"/>
              <a:ext cx="33338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My current work / study fits with my future plans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355B6C8-0FBD-4251-B1CE-13FC8FCC97AA}"/>
                </a:ext>
              </a:extLst>
            </p:cNvPr>
            <p:cNvSpPr txBox="1"/>
            <p:nvPr/>
          </p:nvSpPr>
          <p:spPr>
            <a:xfrm>
              <a:off x="779846" y="5281725"/>
              <a:ext cx="3333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I am </a:t>
              </a:r>
              <a:r>
                <a:rPr lang="en-US" sz="1400" dirty="0" err="1">
                  <a:solidFill>
                    <a:schemeClr val="bg1"/>
                  </a:solidFill>
                </a:rPr>
                <a:t>utilising</a:t>
              </a:r>
              <a:r>
                <a:rPr lang="en-US" sz="1400" dirty="0">
                  <a:solidFill>
                    <a:schemeClr val="bg1"/>
                  </a:solidFill>
                </a:rPr>
                <a:t> what I learnt during my studies in my current work / study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18496" y="4042517"/>
              <a:ext cx="3528000" cy="504000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76DD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418496" y="4671731"/>
              <a:ext cx="3528000" cy="504000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76DD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42073" y="5300945"/>
              <a:ext cx="3528000" cy="504000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76DD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024" y="4128054"/>
              <a:ext cx="324000" cy="32400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275" y="4770082"/>
              <a:ext cx="324000" cy="32400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194" y="5379056"/>
              <a:ext cx="324000" cy="32400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EBB6D19-CA66-4116-B2B0-8E44EA190101}"/>
                </a:ext>
              </a:extLst>
            </p:cNvPr>
            <p:cNvSpPr txBox="1"/>
            <p:nvPr/>
          </p:nvSpPr>
          <p:spPr>
            <a:xfrm>
              <a:off x="332919" y="3572120"/>
              <a:ext cx="352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E1A6E"/>
                  </a:solidFill>
                </a:rPr>
                <a:t>Graduate voice measures</a:t>
              </a:r>
              <a:endParaRPr lang="en-GB" sz="2000" b="1" dirty="0">
                <a:solidFill>
                  <a:srgbClr val="0E1A6E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CE29E67-35DD-44A3-A6A0-63E0693375AE}"/>
              </a:ext>
            </a:extLst>
          </p:cNvPr>
          <p:cNvGrpSpPr/>
          <p:nvPr/>
        </p:nvGrpSpPr>
        <p:grpSpPr>
          <a:xfrm>
            <a:off x="4572001" y="3587146"/>
            <a:ext cx="4034672" cy="2854359"/>
            <a:chOff x="4572001" y="3587146"/>
            <a:chExt cx="4034672" cy="285435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355B6C8-0FBD-4251-B1CE-13FC8FCC97AA}"/>
                </a:ext>
              </a:extLst>
            </p:cNvPr>
            <p:cNvSpPr txBox="1"/>
            <p:nvPr/>
          </p:nvSpPr>
          <p:spPr>
            <a:xfrm>
              <a:off x="4993605" y="4662544"/>
              <a:ext cx="31666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To what extent do you feel the things you do in your life are worthwhile?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355B6C8-0FBD-4251-B1CE-13FC8FCC97AA}"/>
                </a:ext>
              </a:extLst>
            </p:cNvPr>
            <p:cNvSpPr txBox="1"/>
            <p:nvPr/>
          </p:nvSpPr>
          <p:spPr>
            <a:xfrm>
              <a:off x="4993606" y="4028364"/>
              <a:ext cx="33338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How satisfied are you with your life nowadays?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355B6C8-0FBD-4251-B1CE-13FC8FCC97AA}"/>
                </a:ext>
              </a:extLst>
            </p:cNvPr>
            <p:cNvSpPr txBox="1"/>
            <p:nvPr/>
          </p:nvSpPr>
          <p:spPr>
            <a:xfrm>
              <a:off x="4993604" y="5402193"/>
              <a:ext cx="33338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How happy did you feel yesterday?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632254" y="4049863"/>
              <a:ext cx="3528000" cy="504000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632254" y="4679077"/>
              <a:ext cx="3528000" cy="504000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675081" y="5308291"/>
              <a:ext cx="3528000" cy="504000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355B6C8-0FBD-4251-B1CE-13FC8FCC97AA}"/>
                </a:ext>
              </a:extLst>
            </p:cNvPr>
            <p:cNvSpPr txBox="1"/>
            <p:nvPr/>
          </p:nvSpPr>
          <p:spPr>
            <a:xfrm>
              <a:off x="4993604" y="6040836"/>
              <a:ext cx="33338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How anxious did you feel yesterday?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675081" y="5937505"/>
              <a:ext cx="3528000" cy="504000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6244" y="4163594"/>
              <a:ext cx="240630" cy="240630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7504" y="4789650"/>
              <a:ext cx="240630" cy="240630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2357" y="5401451"/>
              <a:ext cx="240630" cy="24063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1098" y="6077146"/>
              <a:ext cx="240630" cy="24063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EBB6D19-CA66-4116-B2B0-8E44EA190101}"/>
                </a:ext>
              </a:extLst>
            </p:cNvPr>
            <p:cNvSpPr txBox="1"/>
            <p:nvPr/>
          </p:nvSpPr>
          <p:spPr>
            <a:xfrm>
              <a:off x="4572001" y="3587146"/>
              <a:ext cx="4034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E1A6E"/>
                  </a:solidFill>
                </a:rPr>
                <a:t>Subjective wellbeing measures</a:t>
              </a:r>
              <a:endParaRPr lang="en-GB" sz="2000" b="1" dirty="0">
                <a:solidFill>
                  <a:srgbClr val="0E1A6E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F885E45-D049-4E77-AA2D-E8189C326ABF}"/>
              </a:ext>
            </a:extLst>
          </p:cNvPr>
          <p:cNvGrpSpPr/>
          <p:nvPr/>
        </p:nvGrpSpPr>
        <p:grpSpPr>
          <a:xfrm>
            <a:off x="418496" y="728961"/>
            <a:ext cx="6230765" cy="851225"/>
            <a:chOff x="418496" y="728961"/>
            <a:chExt cx="6230765" cy="85122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55B6C8-0FBD-4251-B1CE-13FC8FCC97AA}"/>
                </a:ext>
              </a:extLst>
            </p:cNvPr>
            <p:cNvSpPr txBox="1"/>
            <p:nvPr/>
          </p:nvSpPr>
          <p:spPr>
            <a:xfrm>
              <a:off x="779848" y="1204753"/>
              <a:ext cx="43176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Traditional employment questions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18496" y="1176635"/>
              <a:ext cx="3528000" cy="403551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0E1A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48" y="1270410"/>
              <a:ext cx="216000" cy="21600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4A78FEA-91E3-4D7C-B678-A8A312A9E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45677">
              <a:off x="3748664" y="728961"/>
              <a:ext cx="842630" cy="842630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BE84A72-FA31-4681-8512-BD86A4F5C0C5}"/>
                </a:ext>
              </a:extLst>
            </p:cNvPr>
            <p:cNvSpPr txBox="1"/>
            <p:nvPr/>
          </p:nvSpPr>
          <p:spPr>
            <a:xfrm>
              <a:off x="4592234" y="802092"/>
              <a:ext cx="2057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Includes number of jobs, full or part time, SIC, job choice, salary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90D3413-8F9E-4E00-919C-906B7ACDA495}"/>
              </a:ext>
            </a:extLst>
          </p:cNvPr>
          <p:cNvGrpSpPr/>
          <p:nvPr/>
        </p:nvGrpSpPr>
        <p:grpSpPr>
          <a:xfrm>
            <a:off x="418496" y="1287578"/>
            <a:ext cx="7560508" cy="842630"/>
            <a:chOff x="418496" y="1287578"/>
            <a:chExt cx="7560508" cy="8426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355B6C8-0FBD-4251-B1CE-13FC8FCC97AA}"/>
                </a:ext>
              </a:extLst>
            </p:cNvPr>
            <p:cNvSpPr txBox="1"/>
            <p:nvPr/>
          </p:nvSpPr>
          <p:spPr>
            <a:xfrm>
              <a:off x="779848" y="1744555"/>
              <a:ext cx="43176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Non-traditional employment questions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18496" y="1701875"/>
              <a:ext cx="3528000" cy="403551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0E1A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48" y="1796711"/>
              <a:ext cx="216000" cy="21600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34DDEE7E-BE04-4E39-B290-C74E40B40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45677">
              <a:off x="3886533" y="1287578"/>
              <a:ext cx="842630" cy="842630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A7F6DFA-01C9-4E16-BBEB-1FA0BE2A9251}"/>
                </a:ext>
              </a:extLst>
            </p:cNvPr>
            <p:cNvSpPr txBox="1"/>
            <p:nvPr/>
          </p:nvSpPr>
          <p:spPr>
            <a:xfrm>
              <a:off x="4641754" y="1511443"/>
              <a:ext cx="333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Includes self-employment, running a business, SIC information, funding, salary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3787313-28FC-4D53-AE55-A4AE3B20A82F}"/>
              </a:ext>
            </a:extLst>
          </p:cNvPr>
          <p:cNvGrpSpPr/>
          <p:nvPr/>
        </p:nvGrpSpPr>
        <p:grpSpPr>
          <a:xfrm>
            <a:off x="418496" y="1833878"/>
            <a:ext cx="7684998" cy="842630"/>
            <a:chOff x="418496" y="1833878"/>
            <a:chExt cx="7684998" cy="84263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355B6C8-0FBD-4251-B1CE-13FC8FCC97AA}"/>
                </a:ext>
              </a:extLst>
            </p:cNvPr>
            <p:cNvSpPr txBox="1"/>
            <p:nvPr/>
          </p:nvSpPr>
          <p:spPr>
            <a:xfrm>
              <a:off x="779848" y="2279986"/>
              <a:ext cx="19580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Early destinations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18496" y="2233237"/>
              <a:ext cx="3528000" cy="403551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0E1A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48" y="2325899"/>
              <a:ext cx="216000" cy="21600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AA344A0-67C4-4C02-AD4D-739769D0C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45677">
              <a:off x="3817598" y="1833878"/>
              <a:ext cx="842630" cy="842630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305A4D8-4758-48EC-BDBF-FADB7EB0E66A}"/>
                </a:ext>
              </a:extLst>
            </p:cNvPr>
            <p:cNvSpPr txBox="1"/>
            <p:nvPr/>
          </p:nvSpPr>
          <p:spPr>
            <a:xfrm>
              <a:off x="4766244" y="2071284"/>
              <a:ext cx="33372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Includes number of previous jobs or study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4B62FF-220E-4A67-B905-2E7071F451AB}"/>
              </a:ext>
            </a:extLst>
          </p:cNvPr>
          <p:cNvGrpSpPr/>
          <p:nvPr/>
        </p:nvGrpSpPr>
        <p:grpSpPr>
          <a:xfrm>
            <a:off x="418496" y="2398717"/>
            <a:ext cx="7684998" cy="842630"/>
            <a:chOff x="418496" y="2398717"/>
            <a:chExt cx="7684998" cy="84263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355B6C8-0FBD-4251-B1CE-13FC8FCC97AA}"/>
                </a:ext>
              </a:extLst>
            </p:cNvPr>
            <p:cNvSpPr txBox="1"/>
            <p:nvPr/>
          </p:nvSpPr>
          <p:spPr>
            <a:xfrm>
              <a:off x="850412" y="2802808"/>
              <a:ext cx="23520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Study, training or research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18496" y="2764599"/>
              <a:ext cx="3528000" cy="403551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0E1A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194" y="2858373"/>
              <a:ext cx="216000" cy="216000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08DE9FB-91C8-430E-AF7B-972DCFA34F18}"/>
                </a:ext>
              </a:extLst>
            </p:cNvPr>
            <p:cNvSpPr txBox="1"/>
            <p:nvPr/>
          </p:nvSpPr>
          <p:spPr>
            <a:xfrm>
              <a:off x="4766244" y="2643323"/>
              <a:ext cx="333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Includes full / part time, qualification type, provider name and location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45D98BAC-4BA9-4C5A-BE6B-125150307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786085">
              <a:off x="3792258" y="2398717"/>
              <a:ext cx="842630" cy="8426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1181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136808" y="2731029"/>
            <a:ext cx="4421801" cy="4616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0E1A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FB6F73-9B20-4858-B8C6-91612B8BD1F2}"/>
              </a:ext>
            </a:extLst>
          </p:cNvPr>
          <p:cNvSpPr txBox="1">
            <a:spLocks/>
          </p:cNvSpPr>
          <p:nvPr/>
        </p:nvSpPr>
        <p:spPr>
          <a:xfrm>
            <a:off x="326865" y="222270"/>
            <a:ext cx="8490270" cy="9144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</a:rPr>
              <a:t>Are these the right questions?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BB6D19-CA66-4116-B2B0-8E44EA190101}"/>
              </a:ext>
            </a:extLst>
          </p:cNvPr>
          <p:cNvSpPr txBox="1"/>
          <p:nvPr/>
        </p:nvSpPr>
        <p:spPr>
          <a:xfrm>
            <a:off x="326865" y="1300939"/>
            <a:ext cx="7950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E1A6E"/>
                </a:solidFill>
              </a:rPr>
              <a:t>The survey has gone through extensive cognitive testing. This process determined the most effective questions for inclusion in the survey.</a:t>
            </a:r>
            <a:endParaRPr lang="en-GB" sz="2400" b="1" dirty="0">
              <a:solidFill>
                <a:srgbClr val="0E1A6E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0AFFC5-C7A4-4B6C-B74A-78DFC5053AAF}"/>
              </a:ext>
            </a:extLst>
          </p:cNvPr>
          <p:cNvGrpSpPr/>
          <p:nvPr/>
        </p:nvGrpSpPr>
        <p:grpSpPr>
          <a:xfrm>
            <a:off x="4392465" y="4384877"/>
            <a:ext cx="1693786" cy="2180983"/>
            <a:chOff x="4392465" y="4384877"/>
            <a:chExt cx="1693786" cy="218098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669F469-161B-433B-B502-A4F5C825F8B1}"/>
                </a:ext>
              </a:extLst>
            </p:cNvPr>
            <p:cNvSpPr txBox="1"/>
            <p:nvPr/>
          </p:nvSpPr>
          <p:spPr>
            <a:xfrm>
              <a:off x="4392465" y="5857974"/>
              <a:ext cx="16937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E1A6E"/>
                  </a:solidFill>
                </a:rPr>
                <a:t>Future-proofed</a:t>
              </a:r>
              <a:endParaRPr lang="en-GB" sz="2000" dirty="0">
                <a:solidFill>
                  <a:srgbClr val="0E1A6E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2C15419-6D79-4BD0-B02D-2857E024128D}"/>
                </a:ext>
              </a:extLst>
            </p:cNvPr>
            <p:cNvSpPr/>
            <p:nvPr/>
          </p:nvSpPr>
          <p:spPr>
            <a:xfrm>
              <a:off x="4450294" y="4384877"/>
              <a:ext cx="1440000" cy="1440000"/>
            </a:xfrm>
            <a:prstGeom prst="ellipse">
              <a:avLst/>
            </a:prstGeom>
            <a:solidFill>
              <a:srgbClr val="76DDE2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850" y="4699433"/>
              <a:ext cx="810887" cy="810887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6343B42-511B-4071-AB6A-B033D9273AEA}"/>
              </a:ext>
            </a:extLst>
          </p:cNvPr>
          <p:cNvGrpSpPr/>
          <p:nvPr/>
        </p:nvGrpSpPr>
        <p:grpSpPr>
          <a:xfrm>
            <a:off x="933572" y="4384877"/>
            <a:ext cx="1468560" cy="1901835"/>
            <a:chOff x="933572" y="4384877"/>
            <a:chExt cx="1468560" cy="190183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0B54269-FA6C-441B-9877-42F7AF5BB095}"/>
                </a:ext>
              </a:extLst>
            </p:cNvPr>
            <p:cNvSpPr/>
            <p:nvPr/>
          </p:nvSpPr>
          <p:spPr>
            <a:xfrm>
              <a:off x="962132" y="4384877"/>
              <a:ext cx="1440000" cy="1440000"/>
            </a:xfrm>
            <a:prstGeom prst="ellipse">
              <a:avLst/>
            </a:prstGeom>
            <a:solidFill>
              <a:srgbClr val="76DDE2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EB79AFF-53C1-41EB-97D1-CCDA524F41DA}"/>
                </a:ext>
              </a:extLst>
            </p:cNvPr>
            <p:cNvSpPr txBox="1"/>
            <p:nvPr/>
          </p:nvSpPr>
          <p:spPr>
            <a:xfrm>
              <a:off x="933572" y="5886602"/>
              <a:ext cx="14685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E1A6E"/>
                  </a:solidFill>
                </a:rPr>
                <a:t>Robust</a:t>
              </a:r>
              <a:endParaRPr lang="en-GB" sz="2000" dirty="0">
                <a:solidFill>
                  <a:srgbClr val="0E1A6E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9184" y="4699433"/>
              <a:ext cx="717336" cy="717336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6BCCB10-363A-4BC7-8C7F-04D669DFACF7}"/>
              </a:ext>
            </a:extLst>
          </p:cNvPr>
          <p:cNvGrpSpPr/>
          <p:nvPr/>
        </p:nvGrpSpPr>
        <p:grpSpPr>
          <a:xfrm>
            <a:off x="2450419" y="4384877"/>
            <a:ext cx="1893759" cy="1868738"/>
            <a:chOff x="2450419" y="4384877"/>
            <a:chExt cx="1893759" cy="1868738"/>
          </a:xfrm>
        </p:grpSpPr>
        <p:grpSp>
          <p:nvGrpSpPr>
            <p:cNvPr id="23" name="Group 22"/>
            <p:cNvGrpSpPr/>
            <p:nvPr/>
          </p:nvGrpSpPr>
          <p:grpSpPr>
            <a:xfrm>
              <a:off x="2450419" y="4384877"/>
              <a:ext cx="1893759" cy="1868738"/>
              <a:chOff x="1815151" y="3104712"/>
              <a:chExt cx="1893759" cy="1868738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B024C5A-19EA-43EA-9E24-7B256340C72B}"/>
                  </a:ext>
                </a:extLst>
              </p:cNvPr>
              <p:cNvSpPr txBox="1"/>
              <p:nvPr/>
            </p:nvSpPr>
            <p:spPr>
              <a:xfrm>
                <a:off x="1815151" y="4573340"/>
                <a:ext cx="18937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E1A6E"/>
                    </a:solidFill>
                  </a:rPr>
                  <a:t>Adaptable</a:t>
                </a:r>
                <a:endParaRPr lang="en-GB" sz="2000" dirty="0">
                  <a:solidFill>
                    <a:srgbClr val="0E1A6E"/>
                  </a:solidFill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3D9816B-4A0E-42BA-8F7F-2011B42D327A}"/>
                  </a:ext>
                </a:extLst>
              </p:cNvPr>
              <p:cNvSpPr/>
              <p:nvPr/>
            </p:nvSpPr>
            <p:spPr>
              <a:xfrm>
                <a:off x="2052882" y="3104712"/>
                <a:ext cx="1440000" cy="1440000"/>
              </a:xfrm>
              <a:prstGeom prst="ellipse">
                <a:avLst/>
              </a:prstGeom>
              <a:solidFill>
                <a:srgbClr val="76DDE2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933" y="4699433"/>
              <a:ext cx="717336" cy="71733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93D637-405E-4E2D-8E31-B8D64BBDB53E}"/>
              </a:ext>
            </a:extLst>
          </p:cNvPr>
          <p:cNvGrpSpPr/>
          <p:nvPr/>
        </p:nvGrpSpPr>
        <p:grpSpPr>
          <a:xfrm>
            <a:off x="6013527" y="4403447"/>
            <a:ext cx="1957180" cy="2204110"/>
            <a:chOff x="6013527" y="4403447"/>
            <a:chExt cx="1957180" cy="220411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669F469-161B-433B-B502-A4F5C825F8B1}"/>
                </a:ext>
              </a:extLst>
            </p:cNvPr>
            <p:cNvSpPr txBox="1"/>
            <p:nvPr/>
          </p:nvSpPr>
          <p:spPr>
            <a:xfrm>
              <a:off x="6013527" y="5899671"/>
              <a:ext cx="19571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E1A6E"/>
                  </a:solidFill>
                </a:rPr>
                <a:t>Caters for provider needs</a:t>
              </a:r>
              <a:endParaRPr lang="en-GB" sz="2000" dirty="0">
                <a:solidFill>
                  <a:srgbClr val="0E1A6E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2C15419-6D79-4BD0-B02D-2857E024128D}"/>
                </a:ext>
              </a:extLst>
            </p:cNvPr>
            <p:cNvSpPr/>
            <p:nvPr/>
          </p:nvSpPr>
          <p:spPr>
            <a:xfrm>
              <a:off x="6199536" y="4403447"/>
              <a:ext cx="1440000" cy="1440000"/>
            </a:xfrm>
            <a:prstGeom prst="ellipse">
              <a:avLst/>
            </a:prstGeom>
            <a:solidFill>
              <a:srgbClr val="76DDE2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8609" y="4699433"/>
              <a:ext cx="721853" cy="721853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4EBB6D19-CA66-4116-B2B0-8E44EA190101}"/>
              </a:ext>
            </a:extLst>
          </p:cNvPr>
          <p:cNvSpPr txBox="1"/>
          <p:nvPr/>
        </p:nvSpPr>
        <p:spPr>
          <a:xfrm>
            <a:off x="2141394" y="2731029"/>
            <a:ext cx="437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E1A6E"/>
                </a:solidFill>
              </a:rPr>
              <a:t>Graduate Outcomes survey</a:t>
            </a:r>
            <a:endParaRPr lang="en-GB" sz="2400" b="1" dirty="0">
              <a:solidFill>
                <a:srgbClr val="0E1A6E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053D99-423C-4829-8B4D-115B3E4F0547}"/>
              </a:ext>
            </a:extLst>
          </p:cNvPr>
          <p:cNvGrpSpPr/>
          <p:nvPr/>
        </p:nvGrpSpPr>
        <p:grpSpPr>
          <a:xfrm>
            <a:off x="1756303" y="3580438"/>
            <a:ext cx="5339959" cy="665259"/>
            <a:chOff x="1756303" y="3580438"/>
            <a:chExt cx="5339959" cy="665259"/>
          </a:xfrm>
        </p:grpSpPr>
        <p:sp>
          <p:nvSpPr>
            <p:cNvPr id="43" name="Down Arrow 42"/>
            <p:cNvSpPr/>
            <p:nvPr/>
          </p:nvSpPr>
          <p:spPr>
            <a:xfrm rot="1931521">
              <a:off x="1756303" y="3609037"/>
              <a:ext cx="540434" cy="548640"/>
            </a:xfrm>
            <a:prstGeom prst="downArrow">
              <a:avLst/>
            </a:prstGeom>
            <a:solidFill>
              <a:schemeClr val="bg1"/>
            </a:solidFill>
            <a:ln w="19050">
              <a:solidFill>
                <a:srgbClr val="0E1A6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Down Arrow 43"/>
            <p:cNvSpPr/>
            <p:nvPr/>
          </p:nvSpPr>
          <p:spPr>
            <a:xfrm rot="19895468">
              <a:off x="6555828" y="3580438"/>
              <a:ext cx="540434" cy="548640"/>
            </a:xfrm>
            <a:prstGeom prst="downArrow">
              <a:avLst/>
            </a:prstGeom>
            <a:solidFill>
              <a:schemeClr val="bg1"/>
            </a:solidFill>
            <a:ln w="19050">
              <a:solidFill>
                <a:srgbClr val="0E1A6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Down Arrow 44"/>
            <p:cNvSpPr/>
            <p:nvPr/>
          </p:nvSpPr>
          <p:spPr>
            <a:xfrm rot="373974">
              <a:off x="3229621" y="3683110"/>
              <a:ext cx="540434" cy="548640"/>
            </a:xfrm>
            <a:prstGeom prst="downArrow">
              <a:avLst/>
            </a:prstGeom>
            <a:solidFill>
              <a:schemeClr val="bg1"/>
            </a:solidFill>
            <a:ln w="19050">
              <a:solidFill>
                <a:srgbClr val="0E1A6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Down Arrow 47"/>
            <p:cNvSpPr/>
            <p:nvPr/>
          </p:nvSpPr>
          <p:spPr>
            <a:xfrm rot="20782671">
              <a:off x="4969141" y="3697057"/>
              <a:ext cx="540434" cy="548640"/>
            </a:xfrm>
            <a:prstGeom prst="downArrow">
              <a:avLst/>
            </a:prstGeom>
            <a:solidFill>
              <a:schemeClr val="bg1"/>
            </a:solidFill>
            <a:ln w="19050">
              <a:solidFill>
                <a:srgbClr val="0E1A6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61883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836091" y="2755075"/>
            <a:ext cx="2803394" cy="2803394"/>
          </a:xfrm>
          <a:prstGeom prst="ellipse">
            <a:avLst/>
          </a:prstGeom>
          <a:noFill/>
          <a:ln w="76200">
            <a:solidFill>
              <a:srgbClr val="76DDE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/>
          <p:cNvGrpSpPr/>
          <p:nvPr/>
        </p:nvGrpSpPr>
        <p:grpSpPr>
          <a:xfrm>
            <a:off x="2166739" y="908610"/>
            <a:ext cx="2233787" cy="1905474"/>
            <a:chOff x="1281922" y="1317173"/>
            <a:chExt cx="2233787" cy="190547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98715">
              <a:off x="1454333" y="1161270"/>
              <a:ext cx="1905474" cy="22172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281922" y="1741983"/>
              <a:ext cx="19828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Graduate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career paths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D84843F-6EFE-4420-9B24-73258CD6781C}"/>
              </a:ext>
            </a:extLst>
          </p:cNvPr>
          <p:cNvGrpSpPr/>
          <p:nvPr/>
        </p:nvGrpSpPr>
        <p:grpSpPr>
          <a:xfrm>
            <a:off x="787205" y="2315901"/>
            <a:ext cx="2280530" cy="1905474"/>
            <a:chOff x="787205" y="2315901"/>
            <a:chExt cx="2280530" cy="190547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27193">
              <a:off x="1006359" y="2159998"/>
              <a:ext cx="1905474" cy="221727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87205" y="2834537"/>
              <a:ext cx="19828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We should celebrate our success 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B5DC0F5-4586-4EDF-BDC8-29CD85FD1026}"/>
              </a:ext>
            </a:extLst>
          </p:cNvPr>
          <p:cNvGrpSpPr/>
          <p:nvPr/>
        </p:nvGrpSpPr>
        <p:grpSpPr>
          <a:xfrm>
            <a:off x="5301723" y="4292516"/>
            <a:ext cx="2217279" cy="1905474"/>
            <a:chOff x="5301723" y="4292516"/>
            <a:chExt cx="2217279" cy="19054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41004">
              <a:off x="5457626" y="4136613"/>
              <a:ext cx="1905474" cy="221727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718648" y="4645087"/>
              <a:ext cx="165858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New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definitions of graduate success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558761" y="2077642"/>
            <a:ext cx="2054546" cy="2217279"/>
            <a:chOff x="4685671" y="787303"/>
            <a:chExt cx="2054546" cy="221727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85960">
              <a:off x="4685671" y="787303"/>
              <a:ext cx="1905474" cy="221727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757413" y="1205252"/>
              <a:ext cx="19828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Graduate development since studies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FAFB6F73-9B20-4858-B8C6-91612B8BD1F2}"/>
              </a:ext>
            </a:extLst>
          </p:cNvPr>
          <p:cNvSpPr txBox="1">
            <a:spLocks/>
          </p:cNvSpPr>
          <p:nvPr/>
        </p:nvSpPr>
        <p:spPr>
          <a:xfrm>
            <a:off x="326865" y="222270"/>
            <a:ext cx="8490270" cy="9144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What will it tell us?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206924" y="777225"/>
            <a:ext cx="1982804" cy="2217279"/>
            <a:chOff x="4989984" y="595163"/>
            <a:chExt cx="1982804" cy="221727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8649" y="595163"/>
              <a:ext cx="1905474" cy="22172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989984" y="1142456"/>
              <a:ext cx="19828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Richer insight with voice measures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1AF2B48-8978-4448-B9D0-459BA29FD96B}"/>
              </a:ext>
            </a:extLst>
          </p:cNvPr>
          <p:cNvGrpSpPr/>
          <p:nvPr/>
        </p:nvGrpSpPr>
        <p:grpSpPr>
          <a:xfrm>
            <a:off x="924259" y="4101100"/>
            <a:ext cx="2083637" cy="2217279"/>
            <a:chOff x="924259" y="4101100"/>
            <a:chExt cx="2083637" cy="221727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380699">
              <a:off x="1102422" y="4101100"/>
              <a:ext cx="1905474" cy="2217279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924259" y="4864528"/>
              <a:ext cx="19828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Improved 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</a:rPr>
                <a:t>overall 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</a:rPr>
                <a:t>accuracy 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79" y="3359427"/>
            <a:ext cx="1505101" cy="150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95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4">
            <a:extLst>
              <a:ext uri="{FF2B5EF4-FFF2-40B4-BE49-F238E27FC236}">
                <a16:creationId xmlns:a16="http://schemas.microsoft.com/office/drawing/2014/main" id="{1D60EB87-DD9F-4233-A619-391E64115F49}"/>
              </a:ext>
            </a:extLst>
          </p:cNvPr>
          <p:cNvSpPr/>
          <p:nvPr/>
        </p:nvSpPr>
        <p:spPr>
          <a:xfrm>
            <a:off x="1388516" y="1992429"/>
            <a:ext cx="6473936" cy="1799925"/>
          </a:xfrm>
          <a:prstGeom prst="wedgeRoundRectCallout">
            <a:avLst>
              <a:gd name="adj1" fmla="val -6263"/>
              <a:gd name="adj2" fmla="val 70404"/>
              <a:gd name="adj3" fmla="val 16667"/>
            </a:avLst>
          </a:prstGeom>
          <a:solidFill>
            <a:schemeClr val="bg1"/>
          </a:solidFill>
          <a:ln w="76200">
            <a:solidFill>
              <a:srgbClr val="0E1A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FD3524-09D6-4BDA-B5B4-D7687FA412EC}"/>
              </a:ext>
            </a:extLst>
          </p:cNvPr>
          <p:cNvSpPr txBox="1">
            <a:spLocks/>
          </p:cNvSpPr>
          <p:nvPr/>
        </p:nvSpPr>
        <p:spPr>
          <a:xfrm>
            <a:off x="2652603" y="2599715"/>
            <a:ext cx="5938788" cy="11926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rgbClr val="0E1A6E"/>
                </a:solidFill>
              </a:rPr>
              <a:t>Engagement</a:t>
            </a:r>
            <a:endParaRPr lang="en-GB" sz="4800" dirty="0">
              <a:solidFill>
                <a:srgbClr val="0E1A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77601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F1F73-F1EF-4D5C-B643-3F6565A2B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996" y="640081"/>
            <a:ext cx="4705943" cy="142106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+mj-lt"/>
                <a:cs typeface="+mj-cs"/>
              </a:rPr>
              <a:t>Survey timelines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E79EC-B117-4C06-B385-7DEF98ACE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7996" y="2394857"/>
            <a:ext cx="4705943" cy="382306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+mn-lt"/>
                <a:cs typeface="+mn-cs"/>
              </a:rPr>
              <a:t>Graduates are split into four groups (cohorts), determined by when they completed their studies.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+mn-lt"/>
                <a:cs typeface="+mn-cs"/>
              </a:rPr>
              <a:t>They are surveyed 15 months (or so) after as shown in the diagram.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B58C00-4496-40F8-BEF9-FC9E05DE6E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71"/>
          <a:stretch/>
        </p:blipFill>
        <p:spPr>
          <a:xfrm>
            <a:off x="20" y="10"/>
            <a:ext cx="349070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6435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A571D-E07B-4897-8E62-A7C952C17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65" y="222270"/>
            <a:ext cx="8490270" cy="914400"/>
          </a:xfrm>
        </p:spPr>
        <p:txBody>
          <a:bodyPr/>
          <a:lstStyle/>
          <a:p>
            <a:r>
              <a:rPr lang="en-US" dirty="0">
                <a:solidFill>
                  <a:srgbClr val="0E1A6E"/>
                </a:solidFill>
              </a:rPr>
              <a:t>Engagement strategy</a:t>
            </a:r>
            <a:endParaRPr lang="en-GB" dirty="0">
              <a:solidFill>
                <a:srgbClr val="0E1A6E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57915" y="1411333"/>
            <a:ext cx="1846324" cy="2901116"/>
            <a:chOff x="557915" y="1411333"/>
            <a:chExt cx="1846324" cy="2901116"/>
          </a:xfrm>
        </p:grpSpPr>
        <p:grpSp>
          <p:nvGrpSpPr>
            <p:cNvPr id="3" name="Group 2"/>
            <p:cNvGrpSpPr/>
            <p:nvPr/>
          </p:nvGrpSpPr>
          <p:grpSpPr>
            <a:xfrm>
              <a:off x="557915" y="1411333"/>
              <a:ext cx="1846324" cy="1653415"/>
              <a:chOff x="336536" y="1353582"/>
              <a:chExt cx="1846324" cy="1653415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2C6E8DDE-A0CE-428B-AF2C-A0FE5D58DC20}"/>
                  </a:ext>
                </a:extLst>
              </p:cNvPr>
              <p:cNvSpPr/>
              <p:nvPr/>
            </p:nvSpPr>
            <p:spPr>
              <a:xfrm>
                <a:off x="355740" y="1421321"/>
                <a:ext cx="1778400" cy="1585676"/>
              </a:xfrm>
              <a:prstGeom prst="roundRect">
                <a:avLst>
                  <a:gd name="adj" fmla="val 12515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B0AC9C-BC53-459C-B2F5-287A162DCAD6}"/>
                  </a:ext>
                </a:extLst>
              </p:cNvPr>
              <p:cNvSpPr txBox="1"/>
              <p:nvPr/>
            </p:nvSpPr>
            <p:spPr>
              <a:xfrm>
                <a:off x="336536" y="1353582"/>
                <a:ext cx="184632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E1A6E"/>
                    </a:solidFill>
                  </a:rPr>
                  <a:t>Primary </a:t>
                </a:r>
              </a:p>
              <a:p>
                <a:pPr algn="ctr"/>
                <a:r>
                  <a:rPr lang="en-US" dirty="0">
                    <a:solidFill>
                      <a:srgbClr val="0E1A6E"/>
                    </a:solidFill>
                  </a:rPr>
                  <a:t>contact method: </a:t>
                </a:r>
                <a:r>
                  <a:rPr lang="en-US" b="1" dirty="0">
                    <a:solidFill>
                      <a:srgbClr val="0E1A6E"/>
                    </a:solidFill>
                  </a:rPr>
                  <a:t>Email</a:t>
                </a:r>
                <a:endParaRPr lang="en-GB" b="1" dirty="0">
                  <a:solidFill>
                    <a:srgbClr val="0E1A6E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77119" y="3118584"/>
              <a:ext cx="1778400" cy="1193865"/>
              <a:chOff x="373810" y="3079751"/>
              <a:chExt cx="1778400" cy="1193865"/>
            </a:xfrm>
          </p:grpSpPr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11D64CD7-2522-4D1C-A4F9-4325291EC5A2}"/>
                  </a:ext>
                </a:extLst>
              </p:cNvPr>
              <p:cNvSpPr/>
              <p:nvPr/>
            </p:nvSpPr>
            <p:spPr>
              <a:xfrm rot="16200000">
                <a:off x="666077" y="2787484"/>
                <a:ext cx="1193865" cy="1778400"/>
              </a:xfrm>
              <a:prstGeom prst="roundRect">
                <a:avLst/>
              </a:prstGeom>
              <a:solidFill>
                <a:srgbClr val="FF5F5F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3FE3586-7D40-48DE-B6F0-D97EA4DD56B5}"/>
                  </a:ext>
                </a:extLst>
              </p:cNvPr>
              <p:cNvSpPr txBox="1"/>
              <p:nvPr/>
            </p:nvSpPr>
            <p:spPr>
              <a:xfrm>
                <a:off x="418951" y="3204118"/>
                <a:ext cx="168009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Email invitation from their HE provider. Contains online link to survey to Confirmit system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73EF3B1-587D-40EC-9215-DF6EE2129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307" y="2284603"/>
              <a:ext cx="720000" cy="72000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4833756" y="1420760"/>
            <a:ext cx="1807566" cy="2884139"/>
            <a:chOff x="4833756" y="1420760"/>
            <a:chExt cx="1807566" cy="2884139"/>
          </a:xfrm>
        </p:grpSpPr>
        <p:sp>
          <p:nvSpPr>
            <p:cNvPr id="51" name="Arrow: Pentagon 7">
              <a:extLst>
                <a:ext uri="{FF2B5EF4-FFF2-40B4-BE49-F238E27FC236}">
                  <a16:creationId xmlns:a16="http://schemas.microsoft.com/office/drawing/2014/main" id="{11D64CD7-2522-4D1C-A4F9-4325291EC5A2}"/>
                </a:ext>
              </a:extLst>
            </p:cNvPr>
            <p:cNvSpPr/>
            <p:nvPr/>
          </p:nvSpPr>
          <p:spPr>
            <a:xfrm rot="16200000">
              <a:off x="5155189" y="2818767"/>
              <a:ext cx="1193865" cy="1778400"/>
            </a:xfrm>
            <a:prstGeom prst="roundRect">
              <a:avLst/>
            </a:prstGeom>
            <a:solidFill>
              <a:srgbClr val="FF5F5F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833756" y="1420760"/>
              <a:ext cx="1778951" cy="1637674"/>
              <a:chOff x="1225506" y="2880262"/>
              <a:chExt cx="1778951" cy="1637674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6BFF74F9-50BF-4C02-A851-867C96EE0A22}"/>
                  </a:ext>
                </a:extLst>
              </p:cNvPr>
              <p:cNvSpPr/>
              <p:nvPr/>
            </p:nvSpPr>
            <p:spPr>
              <a:xfrm>
                <a:off x="1225506" y="2938574"/>
                <a:ext cx="1778951" cy="1579362"/>
              </a:xfrm>
              <a:prstGeom prst="roundRect">
                <a:avLst>
                  <a:gd name="adj" fmla="val 12515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4BC097-137E-4DEF-95C7-3CFFF36B36E3}"/>
                  </a:ext>
                </a:extLst>
              </p:cNvPr>
              <p:cNvSpPr txBox="1"/>
              <p:nvPr/>
            </p:nvSpPr>
            <p:spPr>
              <a:xfrm>
                <a:off x="1254671" y="2880262"/>
                <a:ext cx="17109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E1A6E"/>
                    </a:solidFill>
                  </a:rPr>
                  <a:t>Supported by:</a:t>
                </a:r>
              </a:p>
              <a:p>
                <a:pPr algn="ctr"/>
                <a:r>
                  <a:rPr lang="en-US" b="1" dirty="0">
                    <a:solidFill>
                      <a:srgbClr val="0E1A6E"/>
                    </a:solidFill>
                  </a:rPr>
                  <a:t>phone calls</a:t>
                </a:r>
                <a:endParaRPr lang="en-GB" b="1" dirty="0">
                  <a:solidFill>
                    <a:srgbClr val="0E1A6E"/>
                  </a:solidFill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1A2A09-00BE-40E4-A332-372F11650A18}"/>
                </a:ext>
              </a:extLst>
            </p:cNvPr>
            <p:cNvSpPr txBox="1"/>
            <p:nvPr/>
          </p:nvSpPr>
          <p:spPr>
            <a:xfrm>
              <a:off x="4920715" y="3239004"/>
              <a:ext cx="17003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Phone calls from call </a:t>
              </a:r>
              <a:r>
                <a:rPr lang="en-US" sz="1200" dirty="0" err="1">
                  <a:solidFill>
                    <a:schemeClr val="bg1"/>
                  </a:solidFill>
                </a:rPr>
                <a:t>centre</a:t>
              </a:r>
              <a:r>
                <a:rPr lang="en-US" sz="1200" dirty="0">
                  <a:solidFill>
                    <a:schemeClr val="bg1"/>
                  </a:solidFill>
                </a:rPr>
                <a:t> supplier on behalf of provider. Attempts survey completion by phone. 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EF21791-E363-43E2-8569-674B7E1BD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3255" y="2155944"/>
              <a:ext cx="720000" cy="72000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617828" y="1441104"/>
            <a:ext cx="1896215" cy="2871346"/>
            <a:chOff x="2617828" y="1441104"/>
            <a:chExt cx="1896215" cy="2871346"/>
          </a:xfrm>
        </p:grpSpPr>
        <p:sp>
          <p:nvSpPr>
            <p:cNvPr id="50" name="Arrow: Pentagon 7">
              <a:extLst>
                <a:ext uri="{FF2B5EF4-FFF2-40B4-BE49-F238E27FC236}">
                  <a16:creationId xmlns:a16="http://schemas.microsoft.com/office/drawing/2014/main" id="{11D64CD7-2522-4D1C-A4F9-4325291EC5A2}"/>
                </a:ext>
              </a:extLst>
            </p:cNvPr>
            <p:cNvSpPr/>
            <p:nvPr/>
          </p:nvSpPr>
          <p:spPr>
            <a:xfrm rot="16200000">
              <a:off x="2949532" y="2826318"/>
              <a:ext cx="1193865" cy="1778400"/>
            </a:xfrm>
            <a:prstGeom prst="roundRect">
              <a:avLst/>
            </a:prstGeom>
            <a:solidFill>
              <a:srgbClr val="FF5F5F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617828" y="1441104"/>
              <a:ext cx="1896215" cy="2632845"/>
              <a:chOff x="2617828" y="1441104"/>
              <a:chExt cx="1896215" cy="2632845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667910" y="1441104"/>
                <a:ext cx="1846133" cy="1623643"/>
                <a:chOff x="1197267" y="2160751"/>
                <a:chExt cx="1846133" cy="1623643"/>
              </a:xfrm>
            </p:grpSpPr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DED76AD6-34C6-424A-A8B2-EDD84B430664}"/>
                    </a:ext>
                  </a:extLst>
                </p:cNvPr>
                <p:cNvSpPr/>
                <p:nvPr/>
              </p:nvSpPr>
              <p:spPr>
                <a:xfrm>
                  <a:off x="1206256" y="2180541"/>
                  <a:ext cx="1778951" cy="1603853"/>
                </a:xfrm>
                <a:prstGeom prst="roundRect">
                  <a:avLst>
                    <a:gd name="adj" fmla="val 12515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AC9E169-A976-42E8-86D0-F63BF656D105}"/>
                    </a:ext>
                  </a:extLst>
                </p:cNvPr>
                <p:cNvSpPr txBox="1"/>
                <p:nvPr/>
              </p:nvSpPr>
              <p:spPr>
                <a:xfrm>
                  <a:off x="1197267" y="2160751"/>
                  <a:ext cx="184613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0E1A6E"/>
                      </a:solidFill>
                    </a:rPr>
                    <a:t>Supported by:</a:t>
                  </a:r>
                </a:p>
                <a:p>
                  <a:pPr algn="ctr"/>
                  <a:r>
                    <a:rPr lang="en-US" b="1" dirty="0">
                      <a:solidFill>
                        <a:srgbClr val="0E1A6E"/>
                      </a:solidFill>
                    </a:rPr>
                    <a:t>text messages</a:t>
                  </a:r>
                  <a:endParaRPr lang="en-GB" b="1" dirty="0">
                    <a:solidFill>
                      <a:srgbClr val="0E1A6E"/>
                    </a:solidFill>
                  </a:endParaRPr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161094F-7DB4-40FF-A53B-05FF5CACAE15}"/>
                  </a:ext>
                </a:extLst>
              </p:cNvPr>
              <p:cNvSpPr txBox="1"/>
              <p:nvPr/>
            </p:nvSpPr>
            <p:spPr>
              <a:xfrm>
                <a:off x="2617828" y="3242952"/>
                <a:ext cx="18572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Supported by text reminders. Contains online link to survey to Confirmit system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5E75521C-C260-4F08-893B-A69904AB4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1920" y="2148282"/>
                <a:ext cx="720000" cy="720000"/>
              </a:xfrm>
              <a:prstGeom prst="rect">
                <a:avLst/>
              </a:prstGeom>
            </p:spPr>
          </p:pic>
        </p:grpSp>
      </p:grpSp>
      <p:grpSp>
        <p:nvGrpSpPr>
          <p:cNvPr id="43" name="Group 42"/>
          <p:cNvGrpSpPr/>
          <p:nvPr/>
        </p:nvGrpSpPr>
        <p:grpSpPr>
          <a:xfrm>
            <a:off x="577118" y="4461909"/>
            <a:ext cx="6112039" cy="508241"/>
            <a:chOff x="577118" y="4461909"/>
            <a:chExt cx="6112039" cy="5082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Left-Right Arrow 9"/>
            <p:cNvSpPr/>
            <p:nvPr/>
          </p:nvSpPr>
          <p:spPr>
            <a:xfrm>
              <a:off x="577118" y="4461909"/>
              <a:ext cx="6112039" cy="508241"/>
            </a:xfrm>
            <a:prstGeom prst="leftRightArrow">
              <a:avLst>
                <a:gd name="adj1" fmla="val 50000"/>
                <a:gd name="adj2" fmla="val 6666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FB0AC9C-BC53-459C-B2F5-287A162DCAD6}"/>
                </a:ext>
              </a:extLst>
            </p:cNvPr>
            <p:cNvSpPr txBox="1"/>
            <p:nvPr/>
          </p:nvSpPr>
          <p:spPr>
            <a:xfrm>
              <a:off x="612635" y="4579170"/>
              <a:ext cx="6027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E1A6E"/>
                  </a:solidFill>
                </a:rPr>
                <a:t>Managed by our contact management system over a 12 week period per cohort</a:t>
              </a:r>
              <a:endParaRPr lang="en-GB" sz="1200" dirty="0">
                <a:solidFill>
                  <a:srgbClr val="0E1A6E"/>
                </a:solidFill>
              </a:endParaRPr>
            </a:p>
          </p:txBody>
        </p:sp>
      </p:grpSp>
      <p:sp>
        <p:nvSpPr>
          <p:cNvPr id="21" name="Double Bracket 20"/>
          <p:cNvSpPr/>
          <p:nvPr/>
        </p:nvSpPr>
        <p:spPr>
          <a:xfrm rot="5400000">
            <a:off x="1660403" y="-187058"/>
            <a:ext cx="3945467" cy="6698123"/>
          </a:xfrm>
          <a:prstGeom prst="bracketPair">
            <a:avLst/>
          </a:prstGeom>
          <a:noFill/>
          <a:ln w="57150">
            <a:solidFill>
              <a:srgbClr val="FF5F5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Down Arrow 24"/>
          <p:cNvSpPr/>
          <p:nvPr/>
        </p:nvSpPr>
        <p:spPr>
          <a:xfrm>
            <a:off x="3339152" y="5288145"/>
            <a:ext cx="540434" cy="548640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Down Arrow 38"/>
          <p:cNvSpPr/>
          <p:nvPr/>
        </p:nvSpPr>
        <p:spPr>
          <a:xfrm>
            <a:off x="1708581" y="5288145"/>
            <a:ext cx="540434" cy="548640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Down Arrow 39"/>
          <p:cNvSpPr/>
          <p:nvPr/>
        </p:nvSpPr>
        <p:spPr>
          <a:xfrm>
            <a:off x="4833756" y="5288145"/>
            <a:ext cx="540434" cy="548640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AC9E169-A976-42E8-86D0-F63BF656D105}"/>
              </a:ext>
            </a:extLst>
          </p:cNvPr>
          <p:cNvSpPr txBox="1"/>
          <p:nvPr/>
        </p:nvSpPr>
        <p:spPr>
          <a:xfrm>
            <a:off x="1317417" y="5948869"/>
            <a:ext cx="4425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5F5F"/>
                </a:solidFill>
              </a:rPr>
              <a:t>Supported by provider and HESA driven communications activity</a:t>
            </a:r>
            <a:endParaRPr lang="en-GB" b="1" dirty="0">
              <a:solidFill>
                <a:srgbClr val="FF5F5F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7428704" y="3111034"/>
            <a:ext cx="1617044" cy="1197467"/>
            <a:chOff x="7428704" y="2922462"/>
            <a:chExt cx="1617044" cy="1386039"/>
          </a:xfrm>
        </p:grpSpPr>
        <p:sp>
          <p:nvSpPr>
            <p:cNvPr id="44" name="Rounded Rectangle 43"/>
            <p:cNvSpPr/>
            <p:nvPr/>
          </p:nvSpPr>
          <p:spPr>
            <a:xfrm>
              <a:off x="7428704" y="2922462"/>
              <a:ext cx="1617044" cy="1386039"/>
            </a:xfrm>
            <a:prstGeom prst="roundRect">
              <a:avLst>
                <a:gd name="adj" fmla="val 1011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428704" y="2952294"/>
              <a:ext cx="15476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rgbClr val="FF5F5F"/>
                  </a:solidFill>
                </a:rPr>
                <a:t>This relies</a:t>
              </a:r>
            </a:p>
            <a:p>
              <a:pPr algn="r"/>
              <a:r>
                <a:rPr lang="en-US" sz="1200" b="1" dirty="0">
                  <a:solidFill>
                    <a:srgbClr val="FF5F5F"/>
                  </a:solidFill>
                </a:rPr>
                <a:t>on the </a:t>
              </a:r>
            </a:p>
            <a:p>
              <a:pPr algn="r"/>
              <a:r>
                <a:rPr lang="en-US" sz="1200" b="1" dirty="0">
                  <a:solidFill>
                    <a:srgbClr val="FF5F5F"/>
                  </a:solidFill>
                </a:rPr>
                <a:t>quality and accuracy of  contact details for each graduate</a:t>
              </a:r>
              <a:endParaRPr lang="en-GB" sz="1200" b="1" dirty="0">
                <a:solidFill>
                  <a:srgbClr val="FF5F5F"/>
                </a:solidFill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973" y="2986938"/>
              <a:ext cx="612910" cy="7129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7670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39" grpId="0" animBg="1"/>
      <p:bldP spid="40" grpId="0" animBg="1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61BEEB-9CB4-4C8D-9077-CAB3F772E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02822"/>
            <a:ext cx="8490270" cy="871806"/>
          </a:xfrm>
        </p:spPr>
        <p:txBody>
          <a:bodyPr/>
          <a:lstStyle/>
          <a:p>
            <a:r>
              <a:rPr lang="en-US" dirty="0">
                <a:solidFill>
                  <a:srgbClr val="0E1A6E"/>
                </a:solidFill>
              </a:rPr>
              <a:t>Our approach to contact</a:t>
            </a:r>
            <a:br>
              <a:rPr lang="en-US" dirty="0">
                <a:solidFill>
                  <a:srgbClr val="0E1A6E"/>
                </a:solidFill>
              </a:rPr>
            </a:br>
            <a:r>
              <a:rPr lang="en-US" dirty="0">
                <a:solidFill>
                  <a:srgbClr val="0E1A6E"/>
                </a:solidFill>
              </a:rPr>
              <a:t>management</a:t>
            </a:r>
            <a:endParaRPr lang="en-GB" dirty="0">
              <a:solidFill>
                <a:srgbClr val="0E1A6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9372" y="1885575"/>
            <a:ext cx="1800000" cy="1800000"/>
            <a:chOff x="519372" y="1885575"/>
            <a:chExt cx="1800000" cy="1800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58D8474-3E29-4797-86AB-A21236073914}"/>
                </a:ext>
              </a:extLst>
            </p:cNvPr>
            <p:cNvSpPr/>
            <p:nvPr/>
          </p:nvSpPr>
          <p:spPr>
            <a:xfrm>
              <a:off x="519372" y="1885575"/>
              <a:ext cx="1800000" cy="180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E1A6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E1A6E"/>
                </a:solidFill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73EF3B1-587D-40EC-9215-DF6EE2129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924" y="1948314"/>
              <a:ext cx="836910" cy="836910"/>
            </a:xfrm>
            <a:prstGeom prst="rect">
              <a:avLst/>
            </a:prstGeom>
          </p:spPr>
        </p:pic>
      </p:grpSp>
      <p:sp>
        <p:nvSpPr>
          <p:cNvPr id="41" name="Down Arrow 40"/>
          <p:cNvSpPr/>
          <p:nvPr/>
        </p:nvSpPr>
        <p:spPr>
          <a:xfrm>
            <a:off x="1190752" y="3899394"/>
            <a:ext cx="331975" cy="548640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519372" y="4584853"/>
            <a:ext cx="1800000" cy="1800000"/>
            <a:chOff x="519372" y="4584853"/>
            <a:chExt cx="1800000" cy="1800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58D8474-3E29-4797-86AB-A21236073914}"/>
                </a:ext>
              </a:extLst>
            </p:cNvPr>
            <p:cNvSpPr/>
            <p:nvPr/>
          </p:nvSpPr>
          <p:spPr>
            <a:xfrm>
              <a:off x="519372" y="4584853"/>
              <a:ext cx="1800000" cy="180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E1A6E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417" y="4710615"/>
              <a:ext cx="915910" cy="91591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519372" y="5674650"/>
              <a:ext cx="180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E1A6E"/>
                  </a:solidFill>
                </a:rPr>
                <a:t>Survey complete</a:t>
              </a:r>
              <a:endParaRPr lang="en-GB" sz="1200" b="1" dirty="0">
                <a:solidFill>
                  <a:srgbClr val="0E1A6E"/>
                </a:solidFill>
              </a:endParaRPr>
            </a:p>
          </p:txBody>
        </p:sp>
      </p:grpSp>
      <p:sp>
        <p:nvSpPr>
          <p:cNvPr id="47" name="Down Arrow 46"/>
          <p:cNvSpPr/>
          <p:nvPr/>
        </p:nvSpPr>
        <p:spPr>
          <a:xfrm rot="16200000">
            <a:off x="2599184" y="2566334"/>
            <a:ext cx="331975" cy="548640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Down Arrow 48"/>
          <p:cNvSpPr/>
          <p:nvPr/>
        </p:nvSpPr>
        <p:spPr>
          <a:xfrm rot="16200000">
            <a:off x="5331317" y="2545702"/>
            <a:ext cx="331975" cy="548640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3209271" y="1872988"/>
            <a:ext cx="1811292" cy="1800000"/>
            <a:chOff x="3209271" y="1872988"/>
            <a:chExt cx="1811292" cy="18000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58D8474-3E29-4797-86AB-A21236073914}"/>
                </a:ext>
              </a:extLst>
            </p:cNvPr>
            <p:cNvSpPr/>
            <p:nvPr/>
          </p:nvSpPr>
          <p:spPr>
            <a:xfrm>
              <a:off x="3220563" y="1872988"/>
              <a:ext cx="1800000" cy="180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E1A6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E1A6E"/>
                </a:solidFill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EF21791-E363-43E2-8569-674B7E1BD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2182" y="2101650"/>
              <a:ext cx="824708" cy="824708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3209271" y="2900010"/>
              <a:ext cx="180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E1A6E"/>
                  </a:solidFill>
                </a:rPr>
                <a:t>No response (yet) or no email address</a:t>
              </a:r>
              <a:endParaRPr lang="en-GB" sz="1200" b="1" dirty="0">
                <a:solidFill>
                  <a:srgbClr val="0E1A6E"/>
                </a:solidFill>
              </a:endParaRPr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058D8474-3E29-4797-86AB-A21236073914}"/>
              </a:ext>
            </a:extLst>
          </p:cNvPr>
          <p:cNvSpPr/>
          <p:nvPr/>
        </p:nvSpPr>
        <p:spPr>
          <a:xfrm>
            <a:off x="5753363" y="1464060"/>
            <a:ext cx="1260000" cy="126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E1A6E"/>
              </a:solidFill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8EF21791-E363-43E2-8569-674B7E1BDF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32" y="1615863"/>
            <a:ext cx="529661" cy="529661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 flipV="1">
            <a:off x="6137770" y="1615863"/>
            <a:ext cx="485190" cy="503676"/>
          </a:xfrm>
          <a:prstGeom prst="line">
            <a:avLst/>
          </a:prstGeom>
          <a:ln w="57150">
            <a:solidFill>
              <a:srgbClr val="FF5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796947" y="2303249"/>
            <a:ext cx="2522356" cy="1851416"/>
            <a:chOff x="5796947" y="2303249"/>
            <a:chExt cx="2522356" cy="1851416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58D8474-3E29-4797-86AB-A21236073914}"/>
                </a:ext>
              </a:extLst>
            </p:cNvPr>
            <p:cNvSpPr/>
            <p:nvPr/>
          </p:nvSpPr>
          <p:spPr>
            <a:xfrm>
              <a:off x="5796947" y="2894665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E1A6E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942938" y="3546341"/>
              <a:ext cx="964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E1A6E"/>
                  </a:solidFill>
                </a:rPr>
                <a:t>Survey </a:t>
              </a:r>
            </a:p>
            <a:p>
              <a:pPr algn="ctr"/>
              <a:r>
                <a:rPr lang="en-US" sz="1200" b="1" dirty="0">
                  <a:solidFill>
                    <a:srgbClr val="0E1A6E"/>
                  </a:solidFill>
                </a:rPr>
                <a:t>complete</a:t>
              </a:r>
              <a:endParaRPr lang="en-GB" sz="1200" b="1" dirty="0">
                <a:solidFill>
                  <a:srgbClr val="0E1A6E"/>
                </a:solidFill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58D8474-3E29-4797-86AB-A21236073914}"/>
                </a:ext>
              </a:extLst>
            </p:cNvPr>
            <p:cNvSpPr/>
            <p:nvPr/>
          </p:nvSpPr>
          <p:spPr>
            <a:xfrm>
              <a:off x="6911991" y="230324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E1A6E"/>
                </a:solidFill>
              </a:endParaRPr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1345" y="2976766"/>
              <a:ext cx="547955" cy="547955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6336" y="2423871"/>
              <a:ext cx="442890" cy="442890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6756259" y="2789825"/>
              <a:ext cx="1563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E1A6E"/>
                  </a:solidFill>
                </a:rPr>
                <a:t>Third party </a:t>
              </a:r>
            </a:p>
            <a:p>
              <a:pPr algn="ctr"/>
              <a:r>
                <a:rPr lang="en-US" sz="1200" b="1" dirty="0">
                  <a:solidFill>
                    <a:srgbClr val="0E1A6E"/>
                  </a:solidFill>
                </a:rPr>
                <a:t>survey </a:t>
              </a:r>
            </a:p>
            <a:p>
              <a:pPr algn="ctr"/>
              <a:r>
                <a:rPr lang="en-US" sz="1200" b="1" dirty="0">
                  <a:solidFill>
                    <a:srgbClr val="0E1A6E"/>
                  </a:solidFill>
                </a:rPr>
                <a:t>completion</a:t>
              </a:r>
              <a:endParaRPr lang="en-GB" sz="1200" b="1" dirty="0">
                <a:solidFill>
                  <a:srgbClr val="0E1A6E"/>
                </a:solidFill>
              </a:endParaRPr>
            </a:p>
          </p:txBody>
        </p:sp>
      </p:grpSp>
      <p:sp>
        <p:nvSpPr>
          <p:cNvPr id="52" name="Down Arrow 51"/>
          <p:cNvSpPr/>
          <p:nvPr/>
        </p:nvSpPr>
        <p:spPr>
          <a:xfrm rot="16200000">
            <a:off x="2599184" y="5352205"/>
            <a:ext cx="331975" cy="548640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Down Arrow 70"/>
          <p:cNvSpPr/>
          <p:nvPr/>
        </p:nvSpPr>
        <p:spPr>
          <a:xfrm rot="2547827">
            <a:off x="5242767" y="4090177"/>
            <a:ext cx="331975" cy="548640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xtBox 75"/>
          <p:cNvSpPr txBox="1"/>
          <p:nvPr/>
        </p:nvSpPr>
        <p:spPr>
          <a:xfrm>
            <a:off x="5842954" y="2178307"/>
            <a:ext cx="1563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E1A6E"/>
                </a:solidFill>
              </a:rPr>
              <a:t>No response</a:t>
            </a:r>
            <a:endParaRPr lang="en-GB" sz="1200" b="1" dirty="0">
              <a:solidFill>
                <a:srgbClr val="0E1A6E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432888-CB2E-4767-AD1E-04276F7F541E}"/>
              </a:ext>
            </a:extLst>
          </p:cNvPr>
          <p:cNvGrpSpPr/>
          <p:nvPr/>
        </p:nvGrpSpPr>
        <p:grpSpPr>
          <a:xfrm>
            <a:off x="3324875" y="4280116"/>
            <a:ext cx="1876759" cy="2104737"/>
            <a:chOff x="6262915" y="4325270"/>
            <a:chExt cx="1876759" cy="2104737"/>
          </a:xfrm>
        </p:grpSpPr>
        <p:grpSp>
          <p:nvGrpSpPr>
            <p:cNvPr id="12" name="Group 11"/>
            <p:cNvGrpSpPr/>
            <p:nvPr/>
          </p:nvGrpSpPr>
          <p:grpSpPr>
            <a:xfrm>
              <a:off x="6262915" y="4325270"/>
              <a:ext cx="1876759" cy="2104737"/>
              <a:chOff x="7014215" y="4280116"/>
              <a:chExt cx="1876759" cy="2104737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058D8474-3E29-4797-86AB-A21236073914}"/>
                  </a:ext>
                </a:extLst>
              </p:cNvPr>
              <p:cNvSpPr/>
              <p:nvPr/>
            </p:nvSpPr>
            <p:spPr>
              <a:xfrm>
                <a:off x="7014215" y="4584853"/>
                <a:ext cx="1800000" cy="18000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E1A6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0E1A6E"/>
                  </a:solidFill>
                </a:endParaRPr>
              </a:p>
            </p:txBody>
          </p:sp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0084" y="4695378"/>
                <a:ext cx="1490613" cy="1490613"/>
              </a:xfrm>
              <a:prstGeom prst="rect">
                <a:avLst/>
              </a:prstGeom>
            </p:spPr>
          </p:pic>
          <p:sp>
            <p:nvSpPr>
              <p:cNvPr id="62" name="Oval 61"/>
              <p:cNvSpPr/>
              <p:nvPr/>
            </p:nvSpPr>
            <p:spPr>
              <a:xfrm>
                <a:off x="8170974" y="4280116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5F5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5137" y="4458544"/>
              <a:ext cx="428766" cy="428766"/>
            </a:xfrm>
            <a:prstGeom prst="rect">
              <a:avLst/>
            </a:prstGeom>
          </p:spPr>
        </p:pic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0764F8AF-DDF1-453C-9E5D-89B1D4F87692}"/>
              </a:ext>
            </a:extLst>
          </p:cNvPr>
          <p:cNvSpPr txBox="1"/>
          <p:nvPr/>
        </p:nvSpPr>
        <p:spPr>
          <a:xfrm>
            <a:off x="521681" y="2758669"/>
            <a:ext cx="18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E1A6E"/>
                </a:solidFill>
              </a:rPr>
              <a:t>Initial email survey invitation. Follow ups by email and text</a:t>
            </a:r>
            <a:endParaRPr lang="en-GB" sz="1200" b="1" dirty="0">
              <a:solidFill>
                <a:srgbClr val="0E1A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471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7" grpId="0" animBg="1"/>
      <p:bldP spid="49" grpId="0" animBg="1"/>
      <p:bldP spid="55" grpId="0" animBg="1"/>
      <p:bldP spid="52" grpId="0" animBg="1"/>
      <p:bldP spid="71" grpId="0" animBg="1"/>
      <p:bldP spid="76" grpId="0"/>
      <p:bldP spid="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FB6F73-9B20-4858-B8C6-91612B8BD1F2}"/>
              </a:ext>
            </a:extLst>
          </p:cNvPr>
          <p:cNvSpPr txBox="1">
            <a:spLocks/>
          </p:cNvSpPr>
          <p:nvPr/>
        </p:nvSpPr>
        <p:spPr>
          <a:xfrm>
            <a:off x="326865" y="222270"/>
            <a:ext cx="6285691" cy="9144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Provider role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52987" y="3424397"/>
            <a:ext cx="2356764" cy="2356764"/>
          </a:xfrm>
          <a:prstGeom prst="ellipse">
            <a:avLst/>
          </a:prstGeom>
          <a:noFill/>
          <a:ln w="762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336" y="3832967"/>
            <a:ext cx="1490613" cy="149061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1B9A7A3-31BA-449C-8233-2EF1A1345EFA}"/>
              </a:ext>
            </a:extLst>
          </p:cNvPr>
          <p:cNvGrpSpPr/>
          <p:nvPr/>
        </p:nvGrpSpPr>
        <p:grpSpPr>
          <a:xfrm>
            <a:off x="3178961" y="568342"/>
            <a:ext cx="2431394" cy="2871737"/>
            <a:chOff x="3178961" y="568342"/>
            <a:chExt cx="2431394" cy="2871737"/>
          </a:xfrm>
        </p:grpSpPr>
        <p:grpSp>
          <p:nvGrpSpPr>
            <p:cNvPr id="12" name="Group 11"/>
            <p:cNvGrpSpPr/>
            <p:nvPr/>
          </p:nvGrpSpPr>
          <p:grpSpPr>
            <a:xfrm>
              <a:off x="3178961" y="1222800"/>
              <a:ext cx="2021142" cy="2217279"/>
              <a:chOff x="3178961" y="1222800"/>
              <a:chExt cx="2021142" cy="2217279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28742">
                <a:off x="3294629" y="1222800"/>
                <a:ext cx="1905474" cy="2217279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178961" y="1873280"/>
                <a:ext cx="19828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solidFill>
                      <a:schemeClr val="bg1"/>
                    </a:solidFill>
                  </a:rPr>
                  <a:t>Personalisation</a:t>
                </a:r>
                <a:r>
                  <a:rPr lang="en-US" sz="1600" dirty="0">
                    <a:solidFill>
                      <a:schemeClr val="bg1"/>
                    </a:solidFill>
                  </a:rPr>
                  <a:t> survey features</a:t>
                </a:r>
                <a:endParaRPr lang="en-GB" sz="16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659787">
              <a:off x="3564900" y="737631"/>
              <a:ext cx="842630" cy="84263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038486" y="568342"/>
              <a:ext cx="1571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Helps the response rate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602F106-3C53-46DC-A0E0-11398D150D5C}"/>
              </a:ext>
            </a:extLst>
          </p:cNvPr>
          <p:cNvGrpSpPr/>
          <p:nvPr/>
        </p:nvGrpSpPr>
        <p:grpSpPr>
          <a:xfrm>
            <a:off x="5304784" y="4079278"/>
            <a:ext cx="3650436" cy="2149304"/>
            <a:chOff x="5304784" y="4079278"/>
            <a:chExt cx="3650436" cy="2149304"/>
          </a:xfrm>
        </p:grpSpPr>
        <p:grpSp>
          <p:nvGrpSpPr>
            <p:cNvPr id="22" name="Group 21"/>
            <p:cNvGrpSpPr/>
            <p:nvPr/>
          </p:nvGrpSpPr>
          <p:grpSpPr>
            <a:xfrm>
              <a:off x="5304784" y="4323108"/>
              <a:ext cx="2299174" cy="1905474"/>
              <a:chOff x="5304784" y="4323108"/>
              <a:chExt cx="2299174" cy="1905474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07249">
                <a:off x="5460687" y="4167205"/>
                <a:ext cx="1905474" cy="2217279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5621154" y="4787261"/>
                <a:ext cx="19828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Promotion to students and graduates</a:t>
                </a:r>
                <a:endParaRPr lang="en-GB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7383351" y="4444847"/>
              <a:ext cx="15718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Supports recognition and drives the response rate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19386">
              <a:off x="6916086" y="4079278"/>
              <a:ext cx="842630" cy="84263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A74EF18-C30C-438E-B586-4DF017B1DFF5}"/>
              </a:ext>
            </a:extLst>
          </p:cNvPr>
          <p:cNvGrpSpPr/>
          <p:nvPr/>
        </p:nvGrpSpPr>
        <p:grpSpPr>
          <a:xfrm>
            <a:off x="5051602" y="2221631"/>
            <a:ext cx="3568475" cy="2217279"/>
            <a:chOff x="5051602" y="2221631"/>
            <a:chExt cx="3568475" cy="2217279"/>
          </a:xfrm>
        </p:grpSpPr>
        <p:grpSp>
          <p:nvGrpSpPr>
            <p:cNvPr id="16" name="Group 15"/>
            <p:cNvGrpSpPr/>
            <p:nvPr/>
          </p:nvGrpSpPr>
          <p:grpSpPr>
            <a:xfrm>
              <a:off x="5051602" y="2221631"/>
              <a:ext cx="1984215" cy="2217279"/>
              <a:chOff x="5051602" y="2221631"/>
              <a:chExt cx="1984215" cy="2217279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06056">
                <a:off x="5051602" y="2221631"/>
                <a:ext cx="1905474" cy="2217279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5053013" y="2617825"/>
                <a:ext cx="19828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Analysis </a:t>
                </a:r>
              </a:p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of data (dashboards)</a:t>
                </a:r>
                <a:endParaRPr lang="en-GB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7048208" y="2651978"/>
              <a:ext cx="15718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Driving internal engagement to drive change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315883" flipH="1">
              <a:off x="6757181" y="3100533"/>
              <a:ext cx="842630" cy="84263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D73169A-65F9-404D-8612-98C647087B82}"/>
              </a:ext>
            </a:extLst>
          </p:cNvPr>
          <p:cNvGrpSpPr/>
          <p:nvPr/>
        </p:nvGrpSpPr>
        <p:grpSpPr>
          <a:xfrm>
            <a:off x="-127858" y="3521297"/>
            <a:ext cx="3214453" cy="2619583"/>
            <a:chOff x="-127858" y="3521297"/>
            <a:chExt cx="3214453" cy="2619583"/>
          </a:xfrm>
        </p:grpSpPr>
        <p:grpSp>
          <p:nvGrpSpPr>
            <p:cNvPr id="3" name="Group 2"/>
            <p:cNvGrpSpPr/>
            <p:nvPr/>
          </p:nvGrpSpPr>
          <p:grpSpPr>
            <a:xfrm>
              <a:off x="869316" y="4235406"/>
              <a:ext cx="2217279" cy="1905474"/>
              <a:chOff x="869316" y="4235406"/>
              <a:chExt cx="2217279" cy="190547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264753">
                <a:off x="1025219" y="4079503"/>
                <a:ext cx="1905474" cy="2217279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1049294" y="4908082"/>
                <a:ext cx="158319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Collecting and maintaining contact details</a:t>
                </a:r>
                <a:endParaRPr lang="en-GB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-127858" y="3521297"/>
              <a:ext cx="1571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Drives quality contact details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158231" flipH="1">
              <a:off x="974149" y="3891911"/>
              <a:ext cx="842630" cy="84263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C0612A-481A-4120-B5DC-5304E807B4AC}"/>
              </a:ext>
            </a:extLst>
          </p:cNvPr>
          <p:cNvGrpSpPr/>
          <p:nvPr/>
        </p:nvGrpSpPr>
        <p:grpSpPr>
          <a:xfrm>
            <a:off x="429515" y="1663531"/>
            <a:ext cx="3106426" cy="2604511"/>
            <a:chOff x="429515" y="1663531"/>
            <a:chExt cx="3106426" cy="2604511"/>
          </a:xfrm>
        </p:grpSpPr>
        <p:grpSp>
          <p:nvGrpSpPr>
            <p:cNvPr id="6" name="Group 5"/>
            <p:cNvGrpSpPr/>
            <p:nvPr/>
          </p:nvGrpSpPr>
          <p:grpSpPr>
            <a:xfrm>
              <a:off x="1318662" y="2362568"/>
              <a:ext cx="2217279" cy="1905474"/>
              <a:chOff x="1318662" y="2362568"/>
              <a:chExt cx="2217279" cy="190547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838426">
                <a:off x="1474565" y="2206665"/>
                <a:ext cx="1905474" cy="2217279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1595840" y="2649609"/>
                <a:ext cx="128853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Submission of contact details into the provider portal</a:t>
                </a:r>
                <a:endParaRPr lang="en-GB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29515" y="1663531"/>
              <a:ext cx="15718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Enables surveying 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75726" flipH="1">
              <a:off x="1877004" y="1752930"/>
              <a:ext cx="842630" cy="8426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9736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4">
            <a:extLst>
              <a:ext uri="{FF2B5EF4-FFF2-40B4-BE49-F238E27FC236}">
                <a16:creationId xmlns:a16="http://schemas.microsoft.com/office/drawing/2014/main" id="{B37D0E8B-F806-4A55-94DE-2CCB2428AACF}"/>
              </a:ext>
            </a:extLst>
          </p:cNvPr>
          <p:cNvSpPr/>
          <p:nvPr/>
        </p:nvSpPr>
        <p:spPr>
          <a:xfrm>
            <a:off x="1388516" y="1992429"/>
            <a:ext cx="6473936" cy="1799925"/>
          </a:xfrm>
          <a:prstGeom prst="wedgeRoundRectCallout">
            <a:avLst>
              <a:gd name="adj1" fmla="val -6263"/>
              <a:gd name="adj2" fmla="val 70404"/>
              <a:gd name="adj3" fmla="val 16667"/>
            </a:avLst>
          </a:prstGeom>
          <a:solidFill>
            <a:schemeClr val="bg1"/>
          </a:solidFill>
          <a:ln w="76200">
            <a:solidFill>
              <a:srgbClr val="0E1A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FD3524-09D6-4BDA-B5B4-D7687FA412EC}"/>
              </a:ext>
            </a:extLst>
          </p:cNvPr>
          <p:cNvSpPr txBox="1">
            <a:spLocks/>
          </p:cNvSpPr>
          <p:nvPr/>
        </p:nvSpPr>
        <p:spPr>
          <a:xfrm>
            <a:off x="1995454" y="2599715"/>
            <a:ext cx="5938788" cy="11926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rgbClr val="0E1A6E"/>
                </a:solidFill>
              </a:rPr>
              <a:t>Communications</a:t>
            </a:r>
            <a:endParaRPr lang="en-GB" sz="4800" dirty="0">
              <a:solidFill>
                <a:srgbClr val="0E1A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0581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1388516" y="1992429"/>
            <a:ext cx="6473936" cy="1799925"/>
          </a:xfrm>
          <a:prstGeom prst="wedgeRoundRectCallout">
            <a:avLst>
              <a:gd name="adj1" fmla="val -6263"/>
              <a:gd name="adj2" fmla="val 70404"/>
              <a:gd name="adj3" fmla="val 16667"/>
            </a:avLst>
          </a:prstGeom>
          <a:solidFill>
            <a:schemeClr val="bg1"/>
          </a:solidFill>
          <a:ln w="76200">
            <a:solidFill>
              <a:srgbClr val="0E1A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FD3524-09D6-4BDA-B5B4-D7687FA412EC}"/>
              </a:ext>
            </a:extLst>
          </p:cNvPr>
          <p:cNvSpPr txBox="1">
            <a:spLocks/>
          </p:cNvSpPr>
          <p:nvPr/>
        </p:nvSpPr>
        <p:spPr>
          <a:xfrm>
            <a:off x="2699738" y="2599715"/>
            <a:ext cx="5938788" cy="11926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rgbClr val="0E1A6E"/>
                </a:solidFill>
              </a:rPr>
              <a:t>Our journey</a:t>
            </a:r>
            <a:endParaRPr lang="en-GB" sz="4800" dirty="0">
              <a:solidFill>
                <a:srgbClr val="0E1A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119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43980">
            <a:off x="2706344" y="1481002"/>
            <a:ext cx="1905474" cy="22172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AFB6F73-9B20-4858-B8C6-91612B8BD1F2}"/>
              </a:ext>
            </a:extLst>
          </p:cNvPr>
          <p:cNvSpPr txBox="1">
            <a:spLocks/>
          </p:cNvSpPr>
          <p:nvPr/>
        </p:nvSpPr>
        <p:spPr>
          <a:xfrm>
            <a:off x="326865" y="222270"/>
            <a:ext cx="6285691" cy="9144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Graduate Outcomes led communications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986244" y="3116390"/>
            <a:ext cx="2356764" cy="2356764"/>
          </a:xfrm>
          <a:prstGeom prst="ellipse">
            <a:avLst/>
          </a:prstGeom>
          <a:noFill/>
          <a:ln w="762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2501744" y="914793"/>
            <a:ext cx="3631616" cy="2217279"/>
            <a:chOff x="1568487" y="1222800"/>
            <a:chExt cx="3631616" cy="221727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8742">
              <a:off x="3294629" y="1222800"/>
              <a:ext cx="1905474" cy="22172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1568487" y="2417631"/>
              <a:ext cx="19828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Building a 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social presence 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26550">
            <a:off x="2103073" y="2972224"/>
            <a:ext cx="1905474" cy="22172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Group 21"/>
          <p:cNvGrpSpPr/>
          <p:nvPr/>
        </p:nvGrpSpPr>
        <p:grpSpPr>
          <a:xfrm>
            <a:off x="5526379" y="4745047"/>
            <a:ext cx="2251312" cy="1905474"/>
            <a:chOff x="5304784" y="4323108"/>
            <a:chExt cx="2251312" cy="190547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30926">
              <a:off x="5460687" y="4167205"/>
              <a:ext cx="1905474" cy="22172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5573292" y="4844121"/>
              <a:ext cx="19828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Wider sector presence e.g. partner activity,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 PR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757357" y="1644436"/>
            <a:ext cx="2012710" cy="2217279"/>
            <a:chOff x="5051602" y="2221631"/>
            <a:chExt cx="2012710" cy="221727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06056">
              <a:off x="5051602" y="2221631"/>
              <a:ext cx="1905474" cy="22172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5081508" y="2759563"/>
              <a:ext cx="198280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Further brand assets released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- including video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animation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 rot="757448">
            <a:off x="2690130" y="4539128"/>
            <a:ext cx="1905474" cy="2217279"/>
            <a:chOff x="1025219" y="4079503"/>
            <a:chExt cx="1905474" cy="221727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518467">
              <a:off x="1025219" y="4079503"/>
              <a:ext cx="1905474" cy="22172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 rot="20842552">
              <a:off x="1273650" y="4890060"/>
              <a:ext cx="13858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Creation of brand and asset bank</a:t>
              </a:r>
            </a:p>
            <a:p>
              <a:pPr algn="ctr"/>
              <a:r>
                <a:rPr lang="en-US" sz="1200" b="1" dirty="0">
                  <a:solidFill>
                    <a:srgbClr val="0E1A6E"/>
                  </a:solidFill>
                  <a:hlinkClick r:id="rId4"/>
                </a:rPr>
                <a:t>Click to visit </a:t>
              </a:r>
              <a:r>
                <a:rPr lang="en-GB" sz="1200" b="1" dirty="0">
                  <a:solidFill>
                    <a:srgbClr val="0E1A6E"/>
                  </a:solidFill>
                  <a:hlinkClick r:id="rId4"/>
                </a:rPr>
                <a:t>»</a:t>
              </a:r>
              <a:endParaRPr lang="en-GB" sz="1200" b="1" dirty="0">
                <a:solidFill>
                  <a:srgbClr val="0E1A6E"/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593" y="3524960"/>
            <a:ext cx="1490613" cy="1490613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 rot="20563116">
            <a:off x="6250490" y="3294916"/>
            <a:ext cx="2270989" cy="1905474"/>
            <a:chOff x="5304784" y="4323108"/>
            <a:chExt cx="2270989" cy="190547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354573">
              <a:off x="5460687" y="4167205"/>
              <a:ext cx="1905474" cy="22172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TextBox 25"/>
            <p:cNvSpPr txBox="1"/>
            <p:nvPr/>
          </p:nvSpPr>
          <p:spPr>
            <a:xfrm rot="1036884">
              <a:off x="5592969" y="4821336"/>
              <a:ext cx="19828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Targeted 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test and learn activity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238215" y="3582179"/>
            <a:ext cx="1288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Provider </a:t>
            </a:r>
            <a:r>
              <a:rPr lang="en-US" sz="1600" dirty="0" err="1">
                <a:solidFill>
                  <a:schemeClr val="bg1"/>
                </a:solidFill>
              </a:rPr>
              <a:t>comms</a:t>
            </a:r>
            <a:r>
              <a:rPr lang="en-US" sz="1600" dirty="0">
                <a:solidFill>
                  <a:schemeClr val="bg1"/>
                </a:solidFill>
              </a:rPr>
              <a:t> activity - ongoing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7902187" y="3226287"/>
            <a:ext cx="720000" cy="72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5F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7744327" y="3459919"/>
            <a:ext cx="1048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5F5F"/>
                </a:solidFill>
              </a:rPr>
              <a:t>Ongoing</a:t>
            </a:r>
            <a:endParaRPr lang="en-GB" sz="1200" b="1" dirty="0">
              <a:solidFill>
                <a:srgbClr val="FF5F5F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7445971" y="5336450"/>
            <a:ext cx="720000" cy="72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5F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7288111" y="5570082"/>
            <a:ext cx="1048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5F5F"/>
                </a:solidFill>
              </a:rPr>
              <a:t>Ongoing</a:t>
            </a:r>
            <a:endParaRPr lang="en-GB" sz="1200" b="1" dirty="0">
              <a:solidFill>
                <a:srgbClr val="FF5F5F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593997" y="773235"/>
            <a:ext cx="1070504" cy="720000"/>
            <a:chOff x="4477503" y="926857"/>
            <a:chExt cx="1070504" cy="720000"/>
          </a:xfrm>
        </p:grpSpPr>
        <p:sp>
          <p:nvSpPr>
            <p:cNvPr id="36" name="Oval 35"/>
            <p:cNvSpPr/>
            <p:nvPr/>
          </p:nvSpPr>
          <p:spPr>
            <a:xfrm>
              <a:off x="4641748" y="926857"/>
              <a:ext cx="720000" cy="72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E1A6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499518" y="985283"/>
              <a:ext cx="10484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E1A6E"/>
                  </a:solidFill>
                </a:rPr>
                <a:t>Nov</a:t>
              </a:r>
              <a:endParaRPr lang="en-GB" sz="2000" b="1" dirty="0">
                <a:solidFill>
                  <a:srgbClr val="0E1A6E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477503" y="1213857"/>
              <a:ext cx="10484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E1A6E"/>
                  </a:solidFill>
                </a:rPr>
                <a:t>18</a:t>
              </a:r>
              <a:endParaRPr lang="en-GB" sz="2000" b="1" dirty="0">
                <a:solidFill>
                  <a:srgbClr val="0E1A6E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266429" y="1404500"/>
            <a:ext cx="1070504" cy="720000"/>
            <a:chOff x="4477503" y="926857"/>
            <a:chExt cx="1070504" cy="720000"/>
          </a:xfrm>
        </p:grpSpPr>
        <p:sp>
          <p:nvSpPr>
            <p:cNvPr id="45" name="Oval 44"/>
            <p:cNvSpPr/>
            <p:nvPr/>
          </p:nvSpPr>
          <p:spPr>
            <a:xfrm>
              <a:off x="4641748" y="926857"/>
              <a:ext cx="720000" cy="72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E1A6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99518" y="985283"/>
              <a:ext cx="10484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E1A6E"/>
                  </a:solidFill>
                </a:rPr>
                <a:t>Nov</a:t>
              </a:r>
              <a:endParaRPr lang="en-GB" sz="2000" b="1" dirty="0">
                <a:solidFill>
                  <a:srgbClr val="0E1A6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477503" y="1213857"/>
              <a:ext cx="10484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E1A6E"/>
                  </a:solidFill>
                </a:rPr>
                <a:t>18</a:t>
              </a:r>
              <a:endParaRPr lang="en-GB" sz="2000" b="1" dirty="0">
                <a:solidFill>
                  <a:srgbClr val="0E1A6E"/>
                </a:solidFill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4134052" y="1468660"/>
            <a:ext cx="18917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Graduate Outcomes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website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launches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392" y="2696390"/>
            <a:ext cx="360000" cy="360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302" y="2686258"/>
            <a:ext cx="360000" cy="360000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2987798" y="1370035"/>
            <a:ext cx="1070504" cy="720000"/>
            <a:chOff x="4477503" y="926857"/>
            <a:chExt cx="1070504" cy="720000"/>
          </a:xfrm>
        </p:grpSpPr>
        <p:sp>
          <p:nvSpPr>
            <p:cNvPr id="59" name="Oval 58"/>
            <p:cNvSpPr/>
            <p:nvPr/>
          </p:nvSpPr>
          <p:spPr>
            <a:xfrm>
              <a:off x="4641748" y="926857"/>
              <a:ext cx="720000" cy="72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E1A6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499518" y="985283"/>
              <a:ext cx="10484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E1A6E"/>
                  </a:solidFill>
                </a:rPr>
                <a:t>Oct</a:t>
              </a:r>
              <a:endParaRPr lang="en-GB" sz="2000" b="1" dirty="0">
                <a:solidFill>
                  <a:srgbClr val="0E1A6E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477503" y="1213857"/>
              <a:ext cx="10484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E1A6E"/>
                  </a:solidFill>
                </a:rPr>
                <a:t>18</a:t>
              </a:r>
              <a:endParaRPr lang="en-GB" sz="2000" b="1" dirty="0">
                <a:solidFill>
                  <a:srgbClr val="0E1A6E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503072" y="3361693"/>
            <a:ext cx="1048489" cy="720000"/>
            <a:chOff x="4499518" y="926857"/>
            <a:chExt cx="1048489" cy="720000"/>
          </a:xfrm>
        </p:grpSpPr>
        <p:sp>
          <p:nvSpPr>
            <p:cNvPr id="68" name="Oval 67"/>
            <p:cNvSpPr/>
            <p:nvPr/>
          </p:nvSpPr>
          <p:spPr>
            <a:xfrm>
              <a:off x="4641748" y="926857"/>
              <a:ext cx="720000" cy="72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DDE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499518" y="1102027"/>
              <a:ext cx="10484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E1A6E"/>
                  </a:solidFill>
                </a:rPr>
                <a:t>2018</a:t>
              </a:r>
              <a:endParaRPr lang="en-GB" sz="2000" b="1" dirty="0">
                <a:solidFill>
                  <a:srgbClr val="0E1A6E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068101" y="5360524"/>
            <a:ext cx="1048489" cy="720000"/>
            <a:chOff x="4499518" y="926857"/>
            <a:chExt cx="1048489" cy="720000"/>
          </a:xfrm>
        </p:grpSpPr>
        <p:sp>
          <p:nvSpPr>
            <p:cNvPr id="72" name="Oval 71"/>
            <p:cNvSpPr/>
            <p:nvPr/>
          </p:nvSpPr>
          <p:spPr>
            <a:xfrm>
              <a:off x="4641748" y="926857"/>
              <a:ext cx="720000" cy="72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DDE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499518" y="1102027"/>
              <a:ext cx="10484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E1A6E"/>
                  </a:solidFill>
                </a:rPr>
                <a:t>2018</a:t>
              </a:r>
              <a:endParaRPr lang="en-GB" sz="2000" b="1" dirty="0">
                <a:solidFill>
                  <a:srgbClr val="0E1A6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8667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8" grpId="0" animBg="1"/>
      <p:bldP spid="39" grpId="0"/>
      <p:bldP spid="40" grpId="0" animBg="1"/>
      <p:bldP spid="41" grpId="0"/>
      <p:bldP spid="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hlinkClick r:id="rId3"/>
          </p:cNvPr>
          <p:cNvSpPr/>
          <p:nvPr/>
        </p:nvSpPr>
        <p:spPr>
          <a:xfrm>
            <a:off x="856583" y="1730195"/>
            <a:ext cx="6053582" cy="2242716"/>
          </a:xfrm>
          <a:prstGeom prst="roundRect">
            <a:avLst>
              <a:gd name="adj" fmla="val 6522"/>
            </a:avLst>
          </a:prstGeom>
          <a:solidFill>
            <a:schemeClr val="bg1"/>
          </a:solidFill>
          <a:ln w="57150">
            <a:solidFill>
              <a:srgbClr val="FF5F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56" y="2720236"/>
            <a:ext cx="1800000" cy="101039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8" y="2720236"/>
            <a:ext cx="1800000" cy="10125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300" y="1676340"/>
            <a:ext cx="2340864" cy="1040972"/>
          </a:xfrm>
          <a:prstGeom prst="rect">
            <a:avLst/>
          </a:prstGeom>
        </p:spPr>
      </p:pic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524" y="2717312"/>
            <a:ext cx="1800000" cy="101331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9" name="Rounded Rectangle 28">
            <a:hlinkClick r:id="rId3"/>
          </p:cNvPr>
          <p:cNvSpPr/>
          <p:nvPr/>
        </p:nvSpPr>
        <p:spPr>
          <a:xfrm>
            <a:off x="404510" y="1569705"/>
            <a:ext cx="3441700" cy="51043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5F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5309" y="1620877"/>
            <a:ext cx="3627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5F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Visit our brand asset bank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5F5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AFB6F73-9B20-4858-B8C6-91612B8BD1F2}"/>
              </a:ext>
            </a:extLst>
          </p:cNvPr>
          <p:cNvSpPr txBox="1">
            <a:spLocks/>
          </p:cNvSpPr>
          <p:nvPr/>
        </p:nvSpPr>
        <p:spPr>
          <a:xfrm>
            <a:off x="326865" y="222270"/>
            <a:ext cx="6285691" cy="9144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 have created a strong and vibrant brand… </a:t>
            </a:r>
            <a:endParaRPr kumimoji="0" lang="en-GB" sz="3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AFB6F73-9B20-4858-B8C6-91612B8BD1F2}"/>
              </a:ext>
            </a:extLst>
          </p:cNvPr>
          <p:cNvSpPr txBox="1">
            <a:spLocks/>
          </p:cNvSpPr>
          <p:nvPr/>
        </p:nvSpPr>
        <p:spPr>
          <a:xfrm>
            <a:off x="1488448" y="4931099"/>
            <a:ext cx="5579365" cy="63618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personalise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to your brand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AFB6F73-9B20-4858-B8C6-91612B8BD1F2}"/>
              </a:ext>
            </a:extLst>
          </p:cNvPr>
          <p:cNvSpPr txBox="1">
            <a:spLocks/>
          </p:cNvSpPr>
          <p:nvPr/>
        </p:nvSpPr>
        <p:spPr>
          <a:xfrm>
            <a:off x="1488449" y="4294914"/>
            <a:ext cx="6898801" cy="63618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incorporate into your own channels 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AFB6F73-9B20-4858-B8C6-91612B8BD1F2}"/>
              </a:ext>
            </a:extLst>
          </p:cNvPr>
          <p:cNvSpPr txBox="1">
            <a:spLocks/>
          </p:cNvSpPr>
          <p:nvPr/>
        </p:nvSpPr>
        <p:spPr>
          <a:xfrm>
            <a:off x="1488448" y="5634593"/>
            <a:ext cx="7403304" cy="63618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prstClr val="white"/>
                </a:solidFill>
              </a:rPr>
              <a:t>e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ngage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with ‘Graduate Outcomes’ led communications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38" y="4397006"/>
            <a:ext cx="432000" cy="43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38" y="5088729"/>
            <a:ext cx="432000" cy="432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60" y="5775410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16562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4">
            <a:extLst>
              <a:ext uri="{FF2B5EF4-FFF2-40B4-BE49-F238E27FC236}">
                <a16:creationId xmlns:a16="http://schemas.microsoft.com/office/drawing/2014/main" id="{EFEE2B05-0180-4DD3-AE51-413165977887}"/>
              </a:ext>
            </a:extLst>
          </p:cNvPr>
          <p:cNvSpPr/>
          <p:nvPr/>
        </p:nvSpPr>
        <p:spPr>
          <a:xfrm>
            <a:off x="1388516" y="1992429"/>
            <a:ext cx="6473936" cy="1799925"/>
          </a:xfrm>
          <a:prstGeom prst="wedgeRoundRectCallout">
            <a:avLst>
              <a:gd name="adj1" fmla="val -6263"/>
              <a:gd name="adj2" fmla="val 70404"/>
              <a:gd name="adj3" fmla="val 16667"/>
            </a:avLst>
          </a:prstGeom>
          <a:solidFill>
            <a:schemeClr val="bg1"/>
          </a:solidFill>
          <a:ln w="76200">
            <a:solidFill>
              <a:srgbClr val="0E1A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FD3524-09D6-4BDA-B5B4-D7687FA412EC}"/>
              </a:ext>
            </a:extLst>
          </p:cNvPr>
          <p:cNvSpPr txBox="1">
            <a:spLocks/>
          </p:cNvSpPr>
          <p:nvPr/>
        </p:nvSpPr>
        <p:spPr>
          <a:xfrm>
            <a:off x="2966416" y="2599715"/>
            <a:ext cx="5938788" cy="11926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rgbClr val="0E1A6E"/>
                </a:solidFill>
              </a:rPr>
              <a:t>Key dates</a:t>
            </a:r>
            <a:endParaRPr lang="en-GB" sz="4800" dirty="0">
              <a:solidFill>
                <a:srgbClr val="0E1A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444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C34A2-A74A-49A8-8CBB-466B4841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91387"/>
            <a:ext cx="8490270" cy="946298"/>
          </a:xfrm>
        </p:spPr>
        <p:txBody>
          <a:bodyPr/>
          <a:lstStyle/>
          <a:p>
            <a:r>
              <a:rPr lang="en-US" dirty="0">
                <a:solidFill>
                  <a:srgbClr val="0E1A6E"/>
                </a:solidFill>
              </a:rPr>
              <a:t>Key dates</a:t>
            </a:r>
            <a:endParaRPr lang="en-GB" dirty="0">
              <a:solidFill>
                <a:srgbClr val="0E1A6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36606" y="2101397"/>
            <a:ext cx="1747872" cy="2471190"/>
            <a:chOff x="5436606" y="2101397"/>
            <a:chExt cx="1747872" cy="247119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0B292AC-F0C9-4741-8810-5AB341C4C670}"/>
                </a:ext>
              </a:extLst>
            </p:cNvPr>
            <p:cNvSpPr txBox="1"/>
            <p:nvPr/>
          </p:nvSpPr>
          <p:spPr>
            <a:xfrm>
              <a:off x="5436606" y="2101397"/>
              <a:ext cx="17478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E1A6E"/>
                  </a:solidFill>
                </a:rPr>
                <a:t>Return of AP Student contact details</a:t>
              </a:r>
              <a:endParaRPr lang="en-GB" sz="1400" dirty="0">
                <a:solidFill>
                  <a:srgbClr val="0E1A6E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F67B300-3C1F-4EB6-803A-60D3382F0188}"/>
                </a:ext>
              </a:extLst>
            </p:cNvPr>
            <p:cNvSpPr/>
            <p:nvPr/>
          </p:nvSpPr>
          <p:spPr>
            <a:xfrm>
              <a:off x="5533477" y="3132587"/>
              <a:ext cx="1440000" cy="1440000"/>
            </a:xfrm>
            <a:prstGeom prst="ellipse">
              <a:avLst/>
            </a:prstGeom>
            <a:solidFill>
              <a:srgbClr val="FF5F5F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184478" y="2026988"/>
            <a:ext cx="1693786" cy="2543593"/>
            <a:chOff x="7184478" y="2034851"/>
            <a:chExt cx="1693786" cy="2543593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9DE8B9D-7C13-4973-A1A5-8D34405EDDEC}"/>
                </a:ext>
              </a:extLst>
            </p:cNvPr>
            <p:cNvSpPr/>
            <p:nvPr/>
          </p:nvSpPr>
          <p:spPr>
            <a:xfrm>
              <a:off x="7288054" y="3138444"/>
              <a:ext cx="1440000" cy="1440000"/>
            </a:xfrm>
            <a:prstGeom prst="ellipse">
              <a:avLst/>
            </a:prstGeom>
            <a:solidFill>
              <a:srgbClr val="0E1A6E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7946572-90CE-4CAF-A541-6865EA56F5B6}"/>
                </a:ext>
              </a:extLst>
            </p:cNvPr>
            <p:cNvSpPr txBox="1"/>
            <p:nvPr/>
          </p:nvSpPr>
          <p:spPr>
            <a:xfrm>
              <a:off x="7184478" y="2034851"/>
              <a:ext cx="16937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E1A6E"/>
                  </a:solidFill>
                </a:rPr>
                <a:t>Cohort A starts…</a:t>
              </a:r>
              <a:endParaRPr lang="en-GB" sz="2400" dirty="0">
                <a:solidFill>
                  <a:srgbClr val="0E1A6E"/>
                </a:solidFill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D782C9F-7485-4330-AC03-8C3839170760}"/>
              </a:ext>
            </a:extLst>
          </p:cNvPr>
          <p:cNvSpPr txBox="1"/>
          <p:nvPr/>
        </p:nvSpPr>
        <p:spPr>
          <a:xfrm>
            <a:off x="5481626" y="3132587"/>
            <a:ext cx="1559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28</a:t>
            </a:r>
            <a:endParaRPr lang="en-GB" sz="4000" b="1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A7B884-EB86-4239-B8C9-A76C10ABFE57}"/>
              </a:ext>
            </a:extLst>
          </p:cNvPr>
          <p:cNvGrpSpPr/>
          <p:nvPr/>
        </p:nvGrpSpPr>
        <p:grpSpPr>
          <a:xfrm>
            <a:off x="3682163" y="2071286"/>
            <a:ext cx="1582947" cy="2461001"/>
            <a:chOff x="229528" y="2083711"/>
            <a:chExt cx="1582947" cy="2461001"/>
          </a:xfrm>
        </p:grpSpPr>
        <p:grpSp>
          <p:nvGrpSpPr>
            <p:cNvPr id="3" name="Group 2"/>
            <p:cNvGrpSpPr/>
            <p:nvPr/>
          </p:nvGrpSpPr>
          <p:grpSpPr>
            <a:xfrm>
              <a:off x="336382" y="2083711"/>
              <a:ext cx="1468561" cy="2461001"/>
              <a:chOff x="326864" y="2083711"/>
              <a:chExt cx="1468561" cy="2461001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30B54269-FA6C-441B-9877-42F7AF5BB095}"/>
                  </a:ext>
                </a:extLst>
              </p:cNvPr>
              <p:cNvSpPr/>
              <p:nvPr/>
            </p:nvSpPr>
            <p:spPr>
              <a:xfrm>
                <a:off x="326864" y="3104712"/>
                <a:ext cx="1440000" cy="1440000"/>
              </a:xfrm>
              <a:prstGeom prst="ellipse">
                <a:avLst/>
              </a:prstGeom>
              <a:solidFill>
                <a:srgbClr val="0E1A6E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B79AFF-53C1-41EB-97D1-CCDA524F41DA}"/>
                  </a:ext>
                </a:extLst>
              </p:cNvPr>
              <p:cNvSpPr txBox="1"/>
              <p:nvPr/>
            </p:nvSpPr>
            <p:spPr>
              <a:xfrm>
                <a:off x="326865" y="2083711"/>
                <a:ext cx="146856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E1A6E"/>
                    </a:solidFill>
                  </a:rPr>
                  <a:t>Opt-in question banks sign off by Head of Provider</a:t>
                </a:r>
                <a:endParaRPr lang="en-GB" sz="1400" dirty="0">
                  <a:solidFill>
                    <a:srgbClr val="0E1A6E"/>
                  </a:solidFill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248933-023C-424D-A251-37DE27FDFF26}"/>
                </a:ext>
              </a:extLst>
            </p:cNvPr>
            <p:cNvSpPr txBox="1"/>
            <p:nvPr/>
          </p:nvSpPr>
          <p:spPr>
            <a:xfrm>
              <a:off x="252694" y="3198867"/>
              <a:ext cx="15597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13</a:t>
              </a:r>
              <a:endParaRPr lang="en-GB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A45DCDF-B249-4D18-9725-832330AEDFEF}"/>
                </a:ext>
              </a:extLst>
            </p:cNvPr>
            <p:cNvSpPr txBox="1"/>
            <p:nvPr/>
          </p:nvSpPr>
          <p:spPr>
            <a:xfrm>
              <a:off x="229528" y="3685437"/>
              <a:ext cx="155978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b="1" dirty="0">
                  <a:solidFill>
                    <a:schemeClr val="bg1"/>
                  </a:solidFill>
                </a:rPr>
                <a:t>Nov</a:t>
              </a:r>
              <a:endParaRPr lang="en-GB" sz="3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86EB8A-9E43-4688-8D93-F432EECCB1E6}"/>
              </a:ext>
            </a:extLst>
          </p:cNvPr>
          <p:cNvGrpSpPr/>
          <p:nvPr/>
        </p:nvGrpSpPr>
        <p:grpSpPr>
          <a:xfrm>
            <a:off x="26029" y="2148230"/>
            <a:ext cx="1893759" cy="2384057"/>
            <a:chOff x="1843228" y="2160655"/>
            <a:chExt cx="1893759" cy="2384057"/>
          </a:xfrm>
        </p:grpSpPr>
        <p:grpSp>
          <p:nvGrpSpPr>
            <p:cNvPr id="5" name="Group 4"/>
            <p:cNvGrpSpPr/>
            <p:nvPr/>
          </p:nvGrpSpPr>
          <p:grpSpPr>
            <a:xfrm>
              <a:off x="1843228" y="2160655"/>
              <a:ext cx="1893759" cy="2384057"/>
              <a:chOff x="1843228" y="2160655"/>
              <a:chExt cx="1893759" cy="238405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024C5A-19EA-43EA-9E24-7B256340C72B}"/>
                  </a:ext>
                </a:extLst>
              </p:cNvPr>
              <p:cNvSpPr txBox="1"/>
              <p:nvPr/>
            </p:nvSpPr>
            <p:spPr>
              <a:xfrm>
                <a:off x="1843228" y="2160655"/>
                <a:ext cx="1893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E1A6E"/>
                    </a:solidFill>
                  </a:rPr>
                  <a:t>Return of Student contact details</a:t>
                </a:r>
                <a:endParaRPr lang="en-GB" sz="1400" dirty="0">
                  <a:solidFill>
                    <a:srgbClr val="0E1A6E"/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3D9816B-4A0E-42BA-8F7F-2011B42D327A}"/>
                  </a:ext>
                </a:extLst>
              </p:cNvPr>
              <p:cNvSpPr/>
              <p:nvPr/>
            </p:nvSpPr>
            <p:spPr>
              <a:xfrm>
                <a:off x="2052882" y="3104712"/>
                <a:ext cx="1440000" cy="1440000"/>
              </a:xfrm>
              <a:prstGeom prst="ellipse">
                <a:avLst/>
              </a:prstGeom>
              <a:solidFill>
                <a:srgbClr val="FF5F5F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E090B4-265F-40AC-B6F8-95A9AE558A1E}"/>
                </a:ext>
              </a:extLst>
            </p:cNvPr>
            <p:cNvSpPr txBox="1"/>
            <p:nvPr/>
          </p:nvSpPr>
          <p:spPr>
            <a:xfrm>
              <a:off x="2023476" y="3163961"/>
              <a:ext cx="15597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9</a:t>
              </a:r>
              <a:endParaRPr lang="en-GB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6481761-0A18-4805-896A-6EBD55C0B387}"/>
                </a:ext>
              </a:extLst>
            </p:cNvPr>
            <p:cNvSpPr txBox="1"/>
            <p:nvPr/>
          </p:nvSpPr>
          <p:spPr>
            <a:xfrm>
              <a:off x="2023475" y="3685437"/>
              <a:ext cx="155978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b="1" dirty="0">
                  <a:solidFill>
                    <a:schemeClr val="bg1"/>
                  </a:solidFill>
                </a:rPr>
                <a:t>Nov</a:t>
              </a:r>
              <a:endParaRPr lang="en-GB" sz="3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000FAB7-E986-4109-A879-FD9FC924E2DB}"/>
              </a:ext>
            </a:extLst>
          </p:cNvPr>
          <p:cNvGrpSpPr/>
          <p:nvPr/>
        </p:nvGrpSpPr>
        <p:grpSpPr>
          <a:xfrm>
            <a:off x="1874217" y="2042658"/>
            <a:ext cx="1846870" cy="2489629"/>
            <a:chOff x="3686607" y="2083711"/>
            <a:chExt cx="1846870" cy="2489629"/>
          </a:xfrm>
        </p:grpSpPr>
        <p:grpSp>
          <p:nvGrpSpPr>
            <p:cNvPr id="6" name="Group 5"/>
            <p:cNvGrpSpPr/>
            <p:nvPr/>
          </p:nvGrpSpPr>
          <p:grpSpPr>
            <a:xfrm>
              <a:off x="3686607" y="2083711"/>
              <a:ext cx="1846870" cy="2489629"/>
              <a:chOff x="3686607" y="2083711"/>
              <a:chExt cx="1846870" cy="2489629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669F469-161B-433B-B502-A4F5C825F8B1}"/>
                  </a:ext>
                </a:extLst>
              </p:cNvPr>
              <p:cNvSpPr txBox="1"/>
              <p:nvPr/>
            </p:nvSpPr>
            <p:spPr>
              <a:xfrm>
                <a:off x="3686607" y="2083711"/>
                <a:ext cx="184687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E1A6E"/>
                    </a:solidFill>
                  </a:rPr>
                  <a:t>Provider logos uploaded to provider portal (to </a:t>
                </a:r>
                <a:r>
                  <a:rPr lang="en-US" sz="1400" dirty="0" err="1">
                    <a:solidFill>
                      <a:srgbClr val="0E1A6E"/>
                    </a:solidFill>
                  </a:rPr>
                  <a:t>personalise</a:t>
                </a:r>
                <a:r>
                  <a:rPr lang="en-US" sz="1400" dirty="0">
                    <a:solidFill>
                      <a:srgbClr val="0E1A6E"/>
                    </a:solidFill>
                  </a:rPr>
                  <a:t> the survey)</a:t>
                </a:r>
                <a:endParaRPr lang="en-GB" sz="2000" dirty="0">
                  <a:solidFill>
                    <a:srgbClr val="0E1A6E"/>
                  </a:solidFill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2C15419-6D79-4BD0-B02D-2857E024128D}"/>
                  </a:ext>
                </a:extLst>
              </p:cNvPr>
              <p:cNvSpPr/>
              <p:nvPr/>
            </p:nvSpPr>
            <p:spPr>
              <a:xfrm>
                <a:off x="3807459" y="3133340"/>
                <a:ext cx="1440000" cy="1440000"/>
              </a:xfrm>
              <a:prstGeom prst="ellipse">
                <a:avLst/>
              </a:prstGeom>
              <a:solidFill>
                <a:srgbClr val="0E1A6E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AEDBF2C-0A35-469B-995C-A80968F0B4A0}"/>
                </a:ext>
              </a:extLst>
            </p:cNvPr>
            <p:cNvSpPr txBox="1"/>
            <p:nvPr/>
          </p:nvSpPr>
          <p:spPr>
            <a:xfrm>
              <a:off x="3737308" y="3182409"/>
              <a:ext cx="15597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9</a:t>
              </a:r>
              <a:endParaRPr lang="en-GB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F8D2649-523D-441F-9165-487DEEB470E6}"/>
                </a:ext>
              </a:extLst>
            </p:cNvPr>
            <p:cNvSpPr txBox="1"/>
            <p:nvPr/>
          </p:nvSpPr>
          <p:spPr>
            <a:xfrm>
              <a:off x="3727049" y="3679466"/>
              <a:ext cx="155978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b="1" dirty="0">
                  <a:solidFill>
                    <a:schemeClr val="bg1"/>
                  </a:solidFill>
                </a:rPr>
                <a:t>Nov</a:t>
              </a:r>
              <a:endParaRPr lang="en-GB" sz="35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DCCEA04-636E-4B81-8B02-B5CA6B19A8B8}"/>
              </a:ext>
            </a:extLst>
          </p:cNvPr>
          <p:cNvSpPr txBox="1"/>
          <p:nvPr/>
        </p:nvSpPr>
        <p:spPr>
          <a:xfrm>
            <a:off x="5461107" y="3679466"/>
            <a:ext cx="15597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bg1"/>
                </a:solidFill>
              </a:rPr>
              <a:t>Nov</a:t>
            </a:r>
            <a:endParaRPr lang="en-GB" sz="35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ADA91F1-602C-4CE9-B7D6-7C55649B23D6}"/>
              </a:ext>
            </a:extLst>
          </p:cNvPr>
          <p:cNvSpPr txBox="1"/>
          <p:nvPr/>
        </p:nvSpPr>
        <p:spPr>
          <a:xfrm>
            <a:off x="7227193" y="3234185"/>
            <a:ext cx="1559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3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FEA8DE0-062D-4AE9-BF00-22B60DE4B337}"/>
              </a:ext>
            </a:extLst>
          </p:cNvPr>
          <p:cNvSpPr txBox="1"/>
          <p:nvPr/>
        </p:nvSpPr>
        <p:spPr>
          <a:xfrm>
            <a:off x="7195165" y="3679466"/>
            <a:ext cx="15597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bg1"/>
                </a:solidFill>
              </a:rPr>
              <a:t>Dec</a:t>
            </a:r>
            <a:endParaRPr lang="en-GB" sz="3500" b="1" dirty="0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D9F2410-A536-4929-AAAC-A5131646F645}"/>
              </a:ext>
            </a:extLst>
          </p:cNvPr>
          <p:cNvSpPr/>
          <p:nvPr/>
        </p:nvSpPr>
        <p:spPr>
          <a:xfrm>
            <a:off x="7195165" y="1866507"/>
            <a:ext cx="1655105" cy="3016578"/>
          </a:xfrm>
          <a:prstGeom prst="roundRect">
            <a:avLst>
              <a:gd name="adj" fmla="val 8693"/>
            </a:avLst>
          </a:pr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623180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964C383-ADF9-4EE7-B9CD-C0523A7C3C43}"/>
              </a:ext>
            </a:extLst>
          </p:cNvPr>
          <p:cNvSpPr/>
          <p:nvPr/>
        </p:nvSpPr>
        <p:spPr>
          <a:xfrm>
            <a:off x="999241" y="3123227"/>
            <a:ext cx="7051250" cy="871806"/>
          </a:xfrm>
          <a:prstGeom prst="roundRect">
            <a:avLst/>
          </a:prstGeom>
          <a:solidFill>
            <a:srgbClr val="FF5F5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09C81-91DA-4927-85A9-17ED4619E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78" y="2289129"/>
            <a:ext cx="8490270" cy="87180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Find out more…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1305F7A-E4F0-4947-AA05-82E8208B095A}"/>
              </a:ext>
            </a:extLst>
          </p:cNvPr>
          <p:cNvSpPr txBox="1">
            <a:spLocks/>
          </p:cNvSpPr>
          <p:nvPr/>
        </p:nvSpPr>
        <p:spPr>
          <a:xfrm>
            <a:off x="246878" y="3261163"/>
            <a:ext cx="8490270" cy="87180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www.graduateoutcomes.ac.uk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D22062-D447-4B3B-BE9B-31ADB7C7E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26" y="3957514"/>
            <a:ext cx="1217802" cy="121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861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8C09DDFA-02BA-4A55-A881-8FC0F003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69" y="199375"/>
            <a:ext cx="8490270" cy="87180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History in the making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1560D1FF-90AD-4ECF-BA2F-2DE7EC883F28}"/>
              </a:ext>
            </a:extLst>
          </p:cNvPr>
          <p:cNvSpPr/>
          <p:nvPr/>
        </p:nvSpPr>
        <p:spPr>
          <a:xfrm>
            <a:off x="456886" y="3028585"/>
            <a:ext cx="5904000" cy="11747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E3F7F40-DFEC-4742-B55E-D0DC4C8D2E82}"/>
              </a:ext>
            </a:extLst>
          </p:cNvPr>
          <p:cNvGrpSpPr/>
          <p:nvPr/>
        </p:nvGrpSpPr>
        <p:grpSpPr>
          <a:xfrm>
            <a:off x="5971083" y="2197461"/>
            <a:ext cx="2479480" cy="1908000"/>
            <a:chOff x="5971083" y="2197461"/>
            <a:chExt cx="2479480" cy="190800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4F47010-CACA-4299-93B2-C6D39993CF73}"/>
                </a:ext>
              </a:extLst>
            </p:cNvPr>
            <p:cNvSpPr txBox="1"/>
            <p:nvPr/>
          </p:nvSpPr>
          <p:spPr>
            <a:xfrm>
              <a:off x="5971083" y="2498747"/>
              <a:ext cx="247948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6DDE2"/>
                  </a:solidFill>
                </a:rPr>
                <a:t>2018</a:t>
              </a:r>
            </a:p>
            <a:p>
              <a:pPr algn="ctr"/>
              <a:r>
                <a:rPr lang="en-US" sz="2000" b="1" dirty="0">
                  <a:solidFill>
                    <a:srgbClr val="0E1A6E"/>
                  </a:solidFill>
                </a:rPr>
                <a:t>Graduate </a:t>
              </a:r>
            </a:p>
            <a:p>
              <a:pPr algn="ctr"/>
              <a:r>
                <a:rPr lang="en-US" sz="2000" b="1" dirty="0">
                  <a:solidFill>
                    <a:srgbClr val="0E1A6E"/>
                  </a:solidFill>
                </a:rPr>
                <a:t>Outcomes</a:t>
              </a:r>
              <a:endParaRPr lang="en-GB" sz="2000" b="1" dirty="0">
                <a:solidFill>
                  <a:srgbClr val="0E1A6E"/>
                </a:solidFill>
              </a:endParaRPr>
            </a:p>
          </p:txBody>
        </p:sp>
        <p:sp>
          <p:nvSpPr>
            <p:cNvPr id="40" name="Circle: Hollow 39">
              <a:extLst>
                <a:ext uri="{FF2B5EF4-FFF2-40B4-BE49-F238E27FC236}">
                  <a16:creationId xmlns:a16="http://schemas.microsoft.com/office/drawing/2014/main" id="{D485E852-F30B-4D05-A3B0-A6CC6C4CB572}"/>
                </a:ext>
              </a:extLst>
            </p:cNvPr>
            <p:cNvSpPr/>
            <p:nvPr/>
          </p:nvSpPr>
          <p:spPr>
            <a:xfrm>
              <a:off x="6256823" y="2197461"/>
              <a:ext cx="1908000" cy="1908000"/>
            </a:xfrm>
            <a:prstGeom prst="donut">
              <a:avLst>
                <a:gd name="adj" fmla="val 1054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FAAD5F6-2CF5-4DA8-83B8-AAB2A07524A8}"/>
              </a:ext>
            </a:extLst>
          </p:cNvPr>
          <p:cNvGrpSpPr/>
          <p:nvPr/>
        </p:nvGrpSpPr>
        <p:grpSpPr>
          <a:xfrm>
            <a:off x="1301836" y="3108150"/>
            <a:ext cx="2910175" cy="3286318"/>
            <a:chOff x="1301836" y="3108150"/>
            <a:chExt cx="2910175" cy="328631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EF95B5F-CCEA-410B-AADE-286B476D61C5}"/>
                </a:ext>
              </a:extLst>
            </p:cNvPr>
            <p:cNvSpPr txBox="1"/>
            <p:nvPr/>
          </p:nvSpPr>
          <p:spPr>
            <a:xfrm>
              <a:off x="1301836" y="5040251"/>
              <a:ext cx="2910175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6DDE2"/>
                  </a:solidFill>
                </a:rPr>
                <a:t>1984</a:t>
              </a:r>
            </a:p>
            <a:p>
              <a:pPr algn="ctr"/>
              <a:r>
                <a:rPr lang="en-US" b="1" dirty="0">
                  <a:solidFill>
                    <a:srgbClr val="0E1A6E"/>
                  </a:solidFill>
                </a:rPr>
                <a:t>Exam results and First Destinations Supplement</a:t>
              </a:r>
              <a:endParaRPr lang="en-GB" b="1" dirty="0">
                <a:solidFill>
                  <a:srgbClr val="0E1A6E"/>
                </a:solidFill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2B51B90-0377-4171-B07D-C71C1FF4F0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4876" y="3108150"/>
              <a:ext cx="0" cy="15840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Circle: Hollow 40">
              <a:extLst>
                <a:ext uri="{FF2B5EF4-FFF2-40B4-BE49-F238E27FC236}">
                  <a16:creationId xmlns:a16="http://schemas.microsoft.com/office/drawing/2014/main" id="{490D1559-3CE1-42FF-8156-DA4912F1A79E}"/>
                </a:ext>
              </a:extLst>
            </p:cNvPr>
            <p:cNvSpPr/>
            <p:nvPr/>
          </p:nvSpPr>
          <p:spPr>
            <a:xfrm>
              <a:off x="2576923" y="4657470"/>
              <a:ext cx="360000" cy="360000"/>
            </a:xfrm>
            <a:prstGeom prst="donut">
              <a:avLst>
                <a:gd name="adj" fmla="val 1054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44AD539-2A63-4EAC-8D82-F3A660FA3778}"/>
              </a:ext>
            </a:extLst>
          </p:cNvPr>
          <p:cNvGrpSpPr/>
          <p:nvPr/>
        </p:nvGrpSpPr>
        <p:grpSpPr>
          <a:xfrm>
            <a:off x="219871" y="3079846"/>
            <a:ext cx="2226365" cy="1888204"/>
            <a:chOff x="219871" y="3079846"/>
            <a:chExt cx="2226365" cy="188820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9723DFE-A247-4510-BE11-FCAC7383D0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75575" y="3079846"/>
              <a:ext cx="0" cy="43543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514F6C-13D7-4266-A4BE-7A25409E5C70}"/>
                </a:ext>
              </a:extLst>
            </p:cNvPr>
            <p:cNvSpPr txBox="1"/>
            <p:nvPr/>
          </p:nvSpPr>
          <p:spPr>
            <a:xfrm>
              <a:off x="219871" y="3890832"/>
              <a:ext cx="222636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6DDE2"/>
                  </a:solidFill>
                </a:rPr>
                <a:t>1972</a:t>
              </a:r>
            </a:p>
            <a:p>
              <a:pPr algn="ctr"/>
              <a:r>
                <a:rPr lang="en-US" b="1" dirty="0">
                  <a:solidFill>
                    <a:srgbClr val="0E1A6E"/>
                  </a:solidFill>
                </a:rPr>
                <a:t>First Destinations Record</a:t>
              </a:r>
              <a:endParaRPr lang="en-GB" b="1" dirty="0">
                <a:solidFill>
                  <a:srgbClr val="0E1A6E"/>
                </a:solidFill>
              </a:endParaRPr>
            </a:p>
          </p:txBody>
        </p:sp>
        <p:sp>
          <p:nvSpPr>
            <p:cNvPr id="42" name="Circle: Hollow 41">
              <a:extLst>
                <a:ext uri="{FF2B5EF4-FFF2-40B4-BE49-F238E27FC236}">
                  <a16:creationId xmlns:a16="http://schemas.microsoft.com/office/drawing/2014/main" id="{0986C222-DC72-4B7E-A489-60BED5DAD463}"/>
                </a:ext>
              </a:extLst>
            </p:cNvPr>
            <p:cNvSpPr/>
            <p:nvPr/>
          </p:nvSpPr>
          <p:spPr>
            <a:xfrm>
              <a:off x="1186276" y="3497769"/>
              <a:ext cx="360000" cy="360000"/>
            </a:xfrm>
            <a:prstGeom prst="donut">
              <a:avLst>
                <a:gd name="adj" fmla="val 1054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9003DB3-1556-4034-9EC3-0543844B71D2}"/>
              </a:ext>
            </a:extLst>
          </p:cNvPr>
          <p:cNvGrpSpPr/>
          <p:nvPr/>
        </p:nvGrpSpPr>
        <p:grpSpPr>
          <a:xfrm>
            <a:off x="2611813" y="1436551"/>
            <a:ext cx="2479480" cy="1671599"/>
            <a:chOff x="2611813" y="1436551"/>
            <a:chExt cx="2479480" cy="167159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B60826-28D7-474E-B45E-E1B164E11B99}"/>
                </a:ext>
              </a:extLst>
            </p:cNvPr>
            <p:cNvSpPr txBox="1"/>
            <p:nvPr/>
          </p:nvSpPr>
          <p:spPr>
            <a:xfrm>
              <a:off x="2611813" y="1436551"/>
              <a:ext cx="24794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6DDE2"/>
                  </a:solidFill>
                </a:rPr>
                <a:t>1993</a:t>
              </a:r>
            </a:p>
            <a:p>
              <a:pPr algn="ctr"/>
              <a:r>
                <a:rPr lang="en-US" b="1" dirty="0">
                  <a:solidFill>
                    <a:srgbClr val="0E1A6E"/>
                  </a:solidFill>
                </a:rPr>
                <a:t>First Destinations Supplement</a:t>
              </a:r>
              <a:endParaRPr lang="en-GB" b="1" dirty="0">
                <a:solidFill>
                  <a:srgbClr val="0E1A6E"/>
                </a:solidFill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05B7D97-71EC-4101-A7DD-DD3FB1A907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1553" y="2892150"/>
              <a:ext cx="0" cy="2160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ircle: Hollow 42">
              <a:extLst>
                <a:ext uri="{FF2B5EF4-FFF2-40B4-BE49-F238E27FC236}">
                  <a16:creationId xmlns:a16="http://schemas.microsoft.com/office/drawing/2014/main" id="{299D0BEA-B0A5-4268-8FA8-E611EED8788E}"/>
                </a:ext>
              </a:extLst>
            </p:cNvPr>
            <p:cNvSpPr/>
            <p:nvPr/>
          </p:nvSpPr>
          <p:spPr>
            <a:xfrm>
              <a:off x="3671553" y="2542441"/>
              <a:ext cx="360000" cy="360000"/>
            </a:xfrm>
            <a:prstGeom prst="donut">
              <a:avLst>
                <a:gd name="adj" fmla="val 1054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3B52851-DC65-491E-8A7E-9313EAE85354}"/>
              </a:ext>
            </a:extLst>
          </p:cNvPr>
          <p:cNvGrpSpPr/>
          <p:nvPr/>
        </p:nvGrpSpPr>
        <p:grpSpPr>
          <a:xfrm>
            <a:off x="3897459" y="3108150"/>
            <a:ext cx="2558990" cy="2365924"/>
            <a:chOff x="3897459" y="3108150"/>
            <a:chExt cx="2558990" cy="236592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4B39BA-BF2D-475C-AA03-8FACA2AE15AB}"/>
                </a:ext>
              </a:extLst>
            </p:cNvPr>
            <p:cNvSpPr txBox="1"/>
            <p:nvPr/>
          </p:nvSpPr>
          <p:spPr>
            <a:xfrm>
              <a:off x="3897459" y="4119857"/>
              <a:ext cx="255899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6DDE2"/>
                  </a:solidFill>
                </a:rPr>
                <a:t>2002</a:t>
              </a:r>
            </a:p>
            <a:p>
              <a:pPr algn="ctr"/>
              <a:r>
                <a:rPr lang="en-US" b="1" dirty="0">
                  <a:solidFill>
                    <a:srgbClr val="0E1A6E"/>
                  </a:solidFill>
                </a:rPr>
                <a:t>Destination of Leavers from Higher Education</a:t>
              </a:r>
              <a:endParaRPr lang="en-GB" b="1" dirty="0">
                <a:solidFill>
                  <a:srgbClr val="0E1A6E"/>
                </a:solidFill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7821D8B-D3C4-4A9C-8E5B-07A8497624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1593" y="3108150"/>
              <a:ext cx="0" cy="6840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Circle: Hollow 43">
              <a:extLst>
                <a:ext uri="{FF2B5EF4-FFF2-40B4-BE49-F238E27FC236}">
                  <a16:creationId xmlns:a16="http://schemas.microsoft.com/office/drawing/2014/main" id="{CD9A15EC-19F8-46DF-B678-7AA092898D52}"/>
                </a:ext>
              </a:extLst>
            </p:cNvPr>
            <p:cNvSpPr/>
            <p:nvPr/>
          </p:nvSpPr>
          <p:spPr>
            <a:xfrm>
              <a:off x="4971593" y="3748738"/>
              <a:ext cx="360000" cy="360000"/>
            </a:xfrm>
            <a:prstGeom prst="donut">
              <a:avLst>
                <a:gd name="adj" fmla="val 1054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6562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1BEEB-9CB4-4C8D-9077-CAB3F772E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02822"/>
            <a:ext cx="8490270" cy="871806"/>
          </a:xfrm>
        </p:spPr>
        <p:txBody>
          <a:bodyPr/>
          <a:lstStyle/>
          <a:p>
            <a:r>
              <a:rPr lang="en-US" dirty="0">
                <a:solidFill>
                  <a:srgbClr val="0E1A6E"/>
                </a:solidFill>
              </a:rPr>
              <a:t>What’s the wider context?</a:t>
            </a:r>
            <a:endParaRPr lang="en-GB" dirty="0">
              <a:solidFill>
                <a:srgbClr val="0E1A6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566" y="3737074"/>
            <a:ext cx="1462740" cy="146274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473484" y="5380287"/>
            <a:ext cx="3811604" cy="519764"/>
            <a:chOff x="2569945" y="5361272"/>
            <a:chExt cx="3811604" cy="5197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ounded Rectangle 5"/>
            <p:cNvSpPr/>
            <p:nvPr/>
          </p:nvSpPr>
          <p:spPr>
            <a:xfrm>
              <a:off x="2569945" y="5361272"/>
              <a:ext cx="3811604" cy="519764"/>
            </a:xfrm>
            <a:prstGeom prst="roundRect">
              <a:avLst>
                <a:gd name="adj" fmla="val 9260"/>
              </a:avLst>
            </a:prstGeom>
            <a:solidFill>
              <a:srgbClr val="0E1A6E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DB874DD-19C9-4A33-BBE3-FB7FCFB23621}"/>
                </a:ext>
              </a:extLst>
            </p:cNvPr>
            <p:cNvSpPr txBox="1"/>
            <p:nvPr/>
          </p:nvSpPr>
          <p:spPr>
            <a:xfrm>
              <a:off x="2646946" y="5376963"/>
              <a:ext cx="3705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Higher Education sector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Down Arrow 23"/>
          <p:cNvSpPr/>
          <p:nvPr/>
        </p:nvSpPr>
        <p:spPr>
          <a:xfrm rot="13796504">
            <a:off x="6082456" y="4305834"/>
            <a:ext cx="540434" cy="548640"/>
          </a:xfrm>
          <a:prstGeom prst="downArrow">
            <a:avLst/>
          </a:prstGeom>
          <a:noFill/>
          <a:ln w="19050">
            <a:solidFill>
              <a:srgbClr val="0E1A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Down Arrow 27"/>
          <p:cNvSpPr/>
          <p:nvPr/>
        </p:nvSpPr>
        <p:spPr>
          <a:xfrm rot="12634559">
            <a:off x="5314204" y="3170718"/>
            <a:ext cx="540434" cy="548640"/>
          </a:xfrm>
          <a:prstGeom prst="downArrow">
            <a:avLst/>
          </a:prstGeom>
          <a:noFill/>
          <a:ln w="19050">
            <a:solidFill>
              <a:srgbClr val="0E1A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Down Arrow 28"/>
          <p:cNvSpPr/>
          <p:nvPr/>
        </p:nvSpPr>
        <p:spPr>
          <a:xfrm rot="10800000">
            <a:off x="4073838" y="2780842"/>
            <a:ext cx="540434" cy="548640"/>
          </a:xfrm>
          <a:prstGeom prst="downArrow">
            <a:avLst/>
          </a:prstGeom>
          <a:noFill/>
          <a:ln w="19050">
            <a:solidFill>
              <a:srgbClr val="0E1A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Down Arrow 29"/>
          <p:cNvSpPr/>
          <p:nvPr/>
        </p:nvSpPr>
        <p:spPr>
          <a:xfrm rot="8993193">
            <a:off x="2882407" y="3169954"/>
            <a:ext cx="540434" cy="548640"/>
          </a:xfrm>
          <a:prstGeom prst="downArrow">
            <a:avLst/>
          </a:prstGeom>
          <a:noFill/>
          <a:ln w="19050">
            <a:solidFill>
              <a:srgbClr val="0E1A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Down Arrow 30"/>
          <p:cNvSpPr/>
          <p:nvPr/>
        </p:nvSpPr>
        <p:spPr>
          <a:xfrm rot="7714211">
            <a:off x="2128081" y="4305834"/>
            <a:ext cx="540434" cy="548640"/>
          </a:xfrm>
          <a:prstGeom prst="downArrow">
            <a:avLst/>
          </a:prstGeom>
          <a:noFill/>
          <a:ln w="19050">
            <a:solidFill>
              <a:srgbClr val="0E1A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0B54269-FA6C-441B-9877-42F7AF5BB095}"/>
              </a:ext>
            </a:extLst>
          </p:cNvPr>
          <p:cNvSpPr/>
          <p:nvPr/>
        </p:nvSpPr>
        <p:spPr>
          <a:xfrm>
            <a:off x="743285" y="3218679"/>
            <a:ext cx="1440000" cy="1440000"/>
          </a:xfrm>
          <a:prstGeom prst="ellipse">
            <a:avLst/>
          </a:prstGeom>
          <a:solidFill>
            <a:srgbClr val="FF5F5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0B54269-FA6C-441B-9877-42F7AF5BB095}"/>
              </a:ext>
            </a:extLst>
          </p:cNvPr>
          <p:cNvSpPr/>
          <p:nvPr/>
        </p:nvSpPr>
        <p:spPr>
          <a:xfrm>
            <a:off x="1753484" y="1767437"/>
            <a:ext cx="1440000" cy="1440000"/>
          </a:xfrm>
          <a:prstGeom prst="ellipse">
            <a:avLst/>
          </a:prstGeom>
          <a:solidFill>
            <a:srgbClr val="FF5F5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0B54269-FA6C-441B-9877-42F7AF5BB095}"/>
              </a:ext>
            </a:extLst>
          </p:cNvPr>
          <p:cNvSpPr/>
          <p:nvPr/>
        </p:nvSpPr>
        <p:spPr>
          <a:xfrm>
            <a:off x="3608566" y="1183588"/>
            <a:ext cx="1440000" cy="1440000"/>
          </a:xfrm>
          <a:prstGeom prst="ellipse">
            <a:avLst/>
          </a:prstGeom>
          <a:solidFill>
            <a:srgbClr val="FF5F5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0B54269-FA6C-441B-9877-42F7AF5BB095}"/>
              </a:ext>
            </a:extLst>
          </p:cNvPr>
          <p:cNvSpPr/>
          <p:nvPr/>
        </p:nvSpPr>
        <p:spPr>
          <a:xfrm>
            <a:off x="5509418" y="1778679"/>
            <a:ext cx="1440000" cy="1440000"/>
          </a:xfrm>
          <a:prstGeom prst="ellipse">
            <a:avLst/>
          </a:prstGeom>
          <a:solidFill>
            <a:srgbClr val="FF5F5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0B54269-FA6C-441B-9877-42F7AF5BB095}"/>
              </a:ext>
            </a:extLst>
          </p:cNvPr>
          <p:cNvSpPr/>
          <p:nvPr/>
        </p:nvSpPr>
        <p:spPr>
          <a:xfrm>
            <a:off x="6711562" y="3187408"/>
            <a:ext cx="1440000" cy="1440000"/>
          </a:xfrm>
          <a:prstGeom prst="ellipse">
            <a:avLst/>
          </a:prstGeom>
          <a:solidFill>
            <a:srgbClr val="FF5F5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DB874DD-19C9-4A33-BBE3-FB7FCFB23621}"/>
              </a:ext>
            </a:extLst>
          </p:cNvPr>
          <p:cNvSpPr txBox="1"/>
          <p:nvPr/>
        </p:nvSpPr>
        <p:spPr>
          <a:xfrm>
            <a:off x="611644" y="3482601"/>
            <a:ext cx="1656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Policy,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funding and regulation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28AA28A-9972-4262-843E-F855499ED74D}"/>
              </a:ext>
            </a:extLst>
          </p:cNvPr>
          <p:cNvSpPr txBox="1"/>
          <p:nvPr/>
        </p:nvSpPr>
        <p:spPr>
          <a:xfrm>
            <a:off x="1692434" y="2173174"/>
            <a:ext cx="1468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League tables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11AAF2-59EF-4C1A-A519-6513D3B3B6DA}"/>
              </a:ext>
            </a:extLst>
          </p:cNvPr>
          <p:cNvSpPr txBox="1"/>
          <p:nvPr/>
        </p:nvSpPr>
        <p:spPr>
          <a:xfrm>
            <a:off x="3464857" y="1435395"/>
            <a:ext cx="1708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Attracting prospective students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11AAF2-59EF-4C1A-A519-6513D3B3B6DA}"/>
              </a:ext>
            </a:extLst>
          </p:cNvPr>
          <p:cNvSpPr txBox="1"/>
          <p:nvPr/>
        </p:nvSpPr>
        <p:spPr>
          <a:xfrm>
            <a:off x="5365709" y="1907241"/>
            <a:ext cx="1708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Providing quality for current students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9A77EC0-1F4E-4081-8F39-3EA5BAF759E6}"/>
              </a:ext>
            </a:extLst>
          </p:cNvPr>
          <p:cNvSpPr txBox="1"/>
          <p:nvPr/>
        </p:nvSpPr>
        <p:spPr>
          <a:xfrm>
            <a:off x="6736538" y="3499611"/>
            <a:ext cx="137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Data needs for HE providers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1921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BD979-22B6-4CDE-9713-86C6F5665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65" y="267877"/>
            <a:ext cx="8490270" cy="87180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Graduate Outcomes aims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58D8474-3E29-4797-86AB-A21236073914}"/>
              </a:ext>
            </a:extLst>
          </p:cNvPr>
          <p:cNvSpPr/>
          <p:nvPr/>
        </p:nvSpPr>
        <p:spPr>
          <a:xfrm>
            <a:off x="326864" y="2562447"/>
            <a:ext cx="1800000" cy="1800000"/>
          </a:xfrm>
          <a:prstGeom prst="ellipse">
            <a:avLst/>
          </a:prstGeom>
          <a:solidFill>
            <a:srgbClr val="76DDE2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85AF82-A351-43A8-8A75-0C7937666BE6}"/>
              </a:ext>
            </a:extLst>
          </p:cNvPr>
          <p:cNvSpPr/>
          <p:nvPr/>
        </p:nvSpPr>
        <p:spPr>
          <a:xfrm>
            <a:off x="2531347" y="2562447"/>
            <a:ext cx="1800000" cy="1800000"/>
          </a:xfrm>
          <a:prstGeom prst="ellipse">
            <a:avLst/>
          </a:prstGeom>
          <a:solidFill>
            <a:srgbClr val="76DDE2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2241EA9-F48E-4F16-9C1C-1FB68EDB4A55}"/>
              </a:ext>
            </a:extLst>
          </p:cNvPr>
          <p:cNvSpPr/>
          <p:nvPr/>
        </p:nvSpPr>
        <p:spPr>
          <a:xfrm>
            <a:off x="4812655" y="2562447"/>
            <a:ext cx="1800000" cy="1800000"/>
          </a:xfrm>
          <a:prstGeom prst="ellipse">
            <a:avLst/>
          </a:prstGeom>
          <a:solidFill>
            <a:srgbClr val="76DDE2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58D4DB-47BB-4615-8101-54253ED9416A}"/>
              </a:ext>
            </a:extLst>
          </p:cNvPr>
          <p:cNvSpPr/>
          <p:nvPr/>
        </p:nvSpPr>
        <p:spPr>
          <a:xfrm>
            <a:off x="7093964" y="2563868"/>
            <a:ext cx="1800000" cy="1800000"/>
          </a:xfrm>
          <a:prstGeom prst="ellipse">
            <a:avLst/>
          </a:prstGeom>
          <a:solidFill>
            <a:srgbClr val="76DDE2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ED1DCC-EC08-4F71-B196-D9E83BE36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963" y="2922447"/>
            <a:ext cx="1080000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58DE7D-549B-4EAA-83D4-ABD407A76A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93" y="2889000"/>
            <a:ext cx="1080000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7D4C8B-BC09-4CF3-BE6F-E5EFCC30D2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347" y="2922447"/>
            <a:ext cx="1080000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475784-25E6-4DF0-AB3B-CF38ECCAA8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055" y="2922447"/>
            <a:ext cx="1080000" cy="108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86BFEA6-B092-402B-9232-F53F6BC8C186}"/>
              </a:ext>
            </a:extLst>
          </p:cNvPr>
          <p:cNvSpPr txBox="1"/>
          <p:nvPr/>
        </p:nvSpPr>
        <p:spPr>
          <a:xfrm>
            <a:off x="492584" y="1541446"/>
            <a:ext cx="1468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Future proof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753DF9-8160-4BAD-9402-B14E6D19E0A0}"/>
              </a:ext>
            </a:extLst>
          </p:cNvPr>
          <p:cNvSpPr txBox="1"/>
          <p:nvPr/>
        </p:nvSpPr>
        <p:spPr>
          <a:xfrm>
            <a:off x="2612003" y="1541446"/>
            <a:ext cx="1693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Improve efficiency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49E1E7-AFD7-4E3E-B8E8-CDC787BDF98D}"/>
              </a:ext>
            </a:extLst>
          </p:cNvPr>
          <p:cNvSpPr txBox="1"/>
          <p:nvPr/>
        </p:nvSpPr>
        <p:spPr>
          <a:xfrm>
            <a:off x="4865762" y="1512818"/>
            <a:ext cx="1693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Fit for purpose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607FAD-D0E9-4BF3-8F27-15063806796A}"/>
              </a:ext>
            </a:extLst>
          </p:cNvPr>
          <p:cNvSpPr txBox="1"/>
          <p:nvPr/>
        </p:nvSpPr>
        <p:spPr>
          <a:xfrm>
            <a:off x="6671233" y="1541446"/>
            <a:ext cx="2645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Support legislation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CD27FB-5478-418E-B45E-A2B4AEF22804}"/>
              </a:ext>
            </a:extLst>
          </p:cNvPr>
          <p:cNvSpPr txBox="1"/>
          <p:nvPr/>
        </p:nvSpPr>
        <p:spPr>
          <a:xfrm>
            <a:off x="492583" y="4613925"/>
            <a:ext cx="1468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Fundamental consideration of future data requirements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5535D2-73FE-4561-B966-57AC1EB4C768}"/>
              </a:ext>
            </a:extLst>
          </p:cNvPr>
          <p:cNvSpPr txBox="1"/>
          <p:nvPr/>
        </p:nvSpPr>
        <p:spPr>
          <a:xfrm>
            <a:off x="2697067" y="4613925"/>
            <a:ext cx="14685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Improve efficiency of data collection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A240D2-3D7D-4FD8-97DE-413EEC2174CC}"/>
              </a:ext>
            </a:extLst>
          </p:cNvPr>
          <p:cNvSpPr txBox="1"/>
          <p:nvPr/>
        </p:nvSpPr>
        <p:spPr>
          <a:xfrm>
            <a:off x="4953432" y="4613925"/>
            <a:ext cx="14685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Revisit methodology to ensure fit for purpose for current usage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8EB920-7C4F-42DD-9140-8A05E2265D69}"/>
              </a:ext>
            </a:extLst>
          </p:cNvPr>
          <p:cNvSpPr txBox="1"/>
          <p:nvPr/>
        </p:nvSpPr>
        <p:spPr>
          <a:xfrm>
            <a:off x="7093964" y="4605486"/>
            <a:ext cx="1800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Take into account recent legislative developments and support developing ones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99424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A9A52A8-65CD-42DF-8608-74AAC3E6E90D}"/>
              </a:ext>
            </a:extLst>
          </p:cNvPr>
          <p:cNvCxnSpPr>
            <a:cxnSpLocks/>
          </p:cNvCxnSpPr>
          <p:nvPr/>
        </p:nvCxnSpPr>
        <p:spPr>
          <a:xfrm flipH="1">
            <a:off x="5201067" y="3770713"/>
            <a:ext cx="1294700" cy="82369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0DAAA0E-2AEE-4979-BD6F-F10D49116C3D}"/>
              </a:ext>
            </a:extLst>
          </p:cNvPr>
          <p:cNvCxnSpPr>
            <a:cxnSpLocks/>
          </p:cNvCxnSpPr>
          <p:nvPr/>
        </p:nvCxnSpPr>
        <p:spPr>
          <a:xfrm>
            <a:off x="2878830" y="3797818"/>
            <a:ext cx="1335660" cy="72339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5848943-0144-4F15-82BA-1E25ACA37D86}"/>
              </a:ext>
            </a:extLst>
          </p:cNvPr>
          <p:cNvCxnSpPr>
            <a:cxnSpLocks/>
          </p:cNvCxnSpPr>
          <p:nvPr/>
        </p:nvCxnSpPr>
        <p:spPr>
          <a:xfrm flipH="1">
            <a:off x="4798930" y="2457295"/>
            <a:ext cx="1670284" cy="220266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089A721-F2D4-46D7-8E1E-936639A2687C}"/>
              </a:ext>
            </a:extLst>
          </p:cNvPr>
          <p:cNvCxnSpPr>
            <a:cxnSpLocks/>
          </p:cNvCxnSpPr>
          <p:nvPr/>
        </p:nvCxnSpPr>
        <p:spPr>
          <a:xfrm>
            <a:off x="4663994" y="2581193"/>
            <a:ext cx="11653" cy="217339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0B10622-F912-44DD-B41D-08223476C175}"/>
              </a:ext>
            </a:extLst>
          </p:cNvPr>
          <p:cNvCxnSpPr>
            <a:cxnSpLocks/>
          </p:cNvCxnSpPr>
          <p:nvPr/>
        </p:nvCxnSpPr>
        <p:spPr>
          <a:xfrm>
            <a:off x="2878831" y="2457295"/>
            <a:ext cx="1726304" cy="220266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D94C824-EF2A-4C01-8596-18C51B3EB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70121"/>
            <a:ext cx="8490270" cy="95693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 listened…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2765B3B-21E1-4D94-BD28-50D1DF1AC502}"/>
              </a:ext>
            </a:extLst>
          </p:cNvPr>
          <p:cNvSpPr/>
          <p:nvPr/>
        </p:nvSpPr>
        <p:spPr>
          <a:xfrm>
            <a:off x="360001" y="1467002"/>
            <a:ext cx="2606483" cy="1095445"/>
          </a:xfrm>
          <a:prstGeom prst="roundRect">
            <a:avLst>
              <a:gd name="adj" fmla="val 7273"/>
            </a:avLst>
          </a:prstGeom>
          <a:solidFill>
            <a:schemeClr val="bg1"/>
          </a:solidFill>
          <a:ln w="57150">
            <a:solidFill>
              <a:srgbClr val="0E1A6E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54104F-A872-49F5-BA9B-149D5F4D6B7B}"/>
              </a:ext>
            </a:extLst>
          </p:cNvPr>
          <p:cNvSpPr txBox="1"/>
          <p:nvPr/>
        </p:nvSpPr>
        <p:spPr>
          <a:xfrm>
            <a:off x="360001" y="1740257"/>
            <a:ext cx="2629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E1A6E"/>
                </a:solidFill>
              </a:rPr>
              <a:t>Events</a:t>
            </a:r>
            <a:endParaRPr lang="en-GB" sz="2800" dirty="0">
              <a:solidFill>
                <a:srgbClr val="0E1A6E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BBB51BC-11D8-4F7C-9B6F-99AFB20195E3}"/>
              </a:ext>
            </a:extLst>
          </p:cNvPr>
          <p:cNvSpPr/>
          <p:nvPr/>
        </p:nvSpPr>
        <p:spPr>
          <a:xfrm>
            <a:off x="3379647" y="1467002"/>
            <a:ext cx="2592000" cy="1095445"/>
          </a:xfrm>
          <a:prstGeom prst="roundRect">
            <a:avLst>
              <a:gd name="adj" fmla="val 7273"/>
            </a:avLst>
          </a:prstGeom>
          <a:solidFill>
            <a:schemeClr val="bg1"/>
          </a:solidFill>
          <a:ln w="57150">
            <a:solidFill>
              <a:srgbClr val="0E1A6E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4F65CA-56F2-4616-96C2-F7BF698AF9AE}"/>
              </a:ext>
            </a:extLst>
          </p:cNvPr>
          <p:cNvSpPr txBox="1"/>
          <p:nvPr/>
        </p:nvSpPr>
        <p:spPr>
          <a:xfrm>
            <a:off x="3356342" y="1740257"/>
            <a:ext cx="2615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E1A6E"/>
                </a:solidFill>
              </a:rPr>
              <a:t>Conference</a:t>
            </a:r>
            <a:endParaRPr lang="en-GB" sz="2800" dirty="0">
              <a:solidFill>
                <a:srgbClr val="0E1A6E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81B6460-E614-4B49-9DF2-447EA70BEA50}"/>
              </a:ext>
            </a:extLst>
          </p:cNvPr>
          <p:cNvSpPr/>
          <p:nvPr/>
        </p:nvSpPr>
        <p:spPr>
          <a:xfrm>
            <a:off x="360000" y="2742909"/>
            <a:ext cx="2592000" cy="1095445"/>
          </a:xfrm>
          <a:prstGeom prst="roundRect">
            <a:avLst>
              <a:gd name="adj" fmla="val 7273"/>
            </a:avLst>
          </a:prstGeom>
          <a:solidFill>
            <a:schemeClr val="bg1"/>
          </a:solidFill>
          <a:ln w="57150">
            <a:solidFill>
              <a:srgbClr val="0E1A6E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83438A-D10B-4923-8530-1F57F7D9173F}"/>
              </a:ext>
            </a:extLst>
          </p:cNvPr>
          <p:cNvSpPr txBox="1"/>
          <p:nvPr/>
        </p:nvSpPr>
        <p:spPr>
          <a:xfrm>
            <a:off x="289848" y="2825829"/>
            <a:ext cx="2732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E1A6E"/>
                </a:solidFill>
              </a:rPr>
              <a:t>Research reports</a:t>
            </a:r>
            <a:endParaRPr lang="en-GB" sz="2800" dirty="0">
              <a:solidFill>
                <a:srgbClr val="0E1A6E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F55EB8A-C708-445F-A47E-E0CE5A85FB9C}"/>
              </a:ext>
            </a:extLst>
          </p:cNvPr>
          <p:cNvSpPr/>
          <p:nvPr/>
        </p:nvSpPr>
        <p:spPr>
          <a:xfrm>
            <a:off x="3379647" y="2742909"/>
            <a:ext cx="2615305" cy="1095445"/>
          </a:xfrm>
          <a:prstGeom prst="roundRect">
            <a:avLst>
              <a:gd name="adj" fmla="val 7273"/>
            </a:avLst>
          </a:prstGeom>
          <a:solidFill>
            <a:schemeClr val="bg1"/>
          </a:solidFill>
          <a:ln w="57150">
            <a:solidFill>
              <a:srgbClr val="0E1A6E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4382AE-88C4-42B6-AC39-21E0CD6537A7}"/>
              </a:ext>
            </a:extLst>
          </p:cNvPr>
          <p:cNvSpPr txBox="1"/>
          <p:nvPr/>
        </p:nvSpPr>
        <p:spPr>
          <a:xfrm>
            <a:off x="3185852" y="2804274"/>
            <a:ext cx="3049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E1A6E"/>
                </a:solidFill>
              </a:rPr>
              <a:t>Articles and</a:t>
            </a:r>
          </a:p>
          <a:p>
            <a:pPr algn="ctr"/>
            <a:r>
              <a:rPr lang="en-US" sz="2800" dirty="0">
                <a:solidFill>
                  <a:srgbClr val="0E1A6E"/>
                </a:solidFill>
              </a:rPr>
              <a:t>blogs</a:t>
            </a:r>
            <a:endParaRPr lang="en-GB" sz="2800" dirty="0">
              <a:solidFill>
                <a:srgbClr val="0E1A6E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FB42FA4-9477-4C0C-BA67-BC5C928F2F59}"/>
              </a:ext>
            </a:extLst>
          </p:cNvPr>
          <p:cNvSpPr/>
          <p:nvPr/>
        </p:nvSpPr>
        <p:spPr>
          <a:xfrm>
            <a:off x="6352448" y="2742908"/>
            <a:ext cx="2615305" cy="1095445"/>
          </a:xfrm>
          <a:prstGeom prst="roundRect">
            <a:avLst>
              <a:gd name="adj" fmla="val 7273"/>
            </a:avLst>
          </a:prstGeom>
          <a:solidFill>
            <a:schemeClr val="bg1"/>
          </a:solidFill>
          <a:ln w="57150">
            <a:solidFill>
              <a:srgbClr val="0E1A6E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0960EE-56C3-4C92-99CE-2EAFF075BBBE}"/>
              </a:ext>
            </a:extLst>
          </p:cNvPr>
          <p:cNvSpPr txBox="1"/>
          <p:nvPr/>
        </p:nvSpPr>
        <p:spPr>
          <a:xfrm>
            <a:off x="6188747" y="2825829"/>
            <a:ext cx="2914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E1A6E"/>
                </a:solidFill>
              </a:rPr>
              <a:t>International interest </a:t>
            </a:r>
            <a:endParaRPr lang="en-GB" sz="2800" dirty="0">
              <a:solidFill>
                <a:srgbClr val="0E1A6E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CA869F1-B8A7-4F30-BE5C-FFDE80F98319}"/>
              </a:ext>
            </a:extLst>
          </p:cNvPr>
          <p:cNvSpPr/>
          <p:nvPr/>
        </p:nvSpPr>
        <p:spPr>
          <a:xfrm>
            <a:off x="6361814" y="1454144"/>
            <a:ext cx="2592000" cy="1095445"/>
          </a:xfrm>
          <a:prstGeom prst="roundRect">
            <a:avLst>
              <a:gd name="adj" fmla="val 7273"/>
            </a:avLst>
          </a:prstGeom>
          <a:solidFill>
            <a:schemeClr val="bg1"/>
          </a:solidFill>
          <a:ln w="57150">
            <a:solidFill>
              <a:srgbClr val="0E1A6E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0AE941-FFD0-41AA-9D97-904BB0CAC72D}"/>
              </a:ext>
            </a:extLst>
          </p:cNvPr>
          <p:cNvSpPr txBox="1"/>
          <p:nvPr/>
        </p:nvSpPr>
        <p:spPr>
          <a:xfrm>
            <a:off x="6338509" y="1709418"/>
            <a:ext cx="2615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E1A6E"/>
                </a:solidFill>
              </a:rPr>
              <a:t>Review groups</a:t>
            </a:r>
            <a:endParaRPr lang="en-GB" sz="2800" dirty="0">
              <a:solidFill>
                <a:srgbClr val="0E1A6E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30940ED-D77F-4BA2-A6CF-26B31AF0E850}"/>
              </a:ext>
            </a:extLst>
          </p:cNvPr>
          <p:cNvSpPr/>
          <p:nvPr/>
        </p:nvSpPr>
        <p:spPr>
          <a:xfrm>
            <a:off x="1892254" y="4400705"/>
            <a:ext cx="5543478" cy="707766"/>
          </a:xfrm>
          <a:prstGeom prst="roundRect">
            <a:avLst>
              <a:gd name="adj" fmla="val 7273"/>
            </a:avLst>
          </a:prstGeom>
          <a:solidFill>
            <a:srgbClr val="76DDE2"/>
          </a:solidFill>
          <a:ln w="57150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4758E1-811A-414C-938C-7AEEA6905555}"/>
              </a:ext>
            </a:extLst>
          </p:cNvPr>
          <p:cNvSpPr txBox="1"/>
          <p:nvPr/>
        </p:nvSpPr>
        <p:spPr>
          <a:xfrm>
            <a:off x="3097999" y="4492978"/>
            <a:ext cx="317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E1A6E"/>
                </a:solidFill>
              </a:rPr>
              <a:t>Two consultations</a:t>
            </a:r>
            <a:endParaRPr lang="en-GB" sz="2800" dirty="0">
              <a:solidFill>
                <a:srgbClr val="0E1A6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45" y="4423846"/>
            <a:ext cx="705009" cy="70500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87" y="4403462"/>
            <a:ext cx="705009" cy="70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7436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ular Callout 17"/>
          <p:cNvSpPr/>
          <p:nvPr/>
        </p:nvSpPr>
        <p:spPr>
          <a:xfrm>
            <a:off x="494252" y="2783370"/>
            <a:ext cx="4165365" cy="1292388"/>
          </a:xfrm>
          <a:prstGeom prst="wedgeRoundRectCallout">
            <a:avLst>
              <a:gd name="adj1" fmla="val -38383"/>
              <a:gd name="adj2" fmla="val 72798"/>
              <a:gd name="adj3" fmla="val 16667"/>
            </a:avLst>
          </a:prstGeom>
          <a:solidFill>
            <a:schemeClr val="bg1"/>
          </a:solidFill>
          <a:ln w="76200">
            <a:solidFill>
              <a:srgbClr val="0E1A6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479762" y="4682144"/>
            <a:ext cx="4179855" cy="109301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E1A6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ular Callout 14"/>
          <p:cNvSpPr/>
          <p:nvPr/>
        </p:nvSpPr>
        <p:spPr>
          <a:xfrm>
            <a:off x="479762" y="1373003"/>
            <a:ext cx="4165365" cy="803981"/>
          </a:xfrm>
          <a:prstGeom prst="wedgeRoundRectCallout">
            <a:avLst>
              <a:gd name="adj1" fmla="val -6263"/>
              <a:gd name="adj2" fmla="val 70404"/>
              <a:gd name="adj3" fmla="val 16667"/>
            </a:avLst>
          </a:prstGeom>
          <a:solidFill>
            <a:schemeClr val="bg1"/>
          </a:solidFill>
          <a:ln w="76200">
            <a:solidFill>
              <a:srgbClr val="0E1A6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8F5B4A-2BCC-4DA2-B885-C3808D67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12651"/>
            <a:ext cx="8490270" cy="90376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sector said…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58C2F9-462D-435E-82AB-1080895A68D0}"/>
              </a:ext>
            </a:extLst>
          </p:cNvPr>
          <p:cNvSpPr txBox="1"/>
          <p:nvPr/>
        </p:nvSpPr>
        <p:spPr>
          <a:xfrm>
            <a:off x="1546879" y="4803349"/>
            <a:ext cx="3047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6DDE2"/>
                </a:solidFill>
              </a:rPr>
              <a:t>84% supported the new survey design</a:t>
            </a:r>
            <a:endParaRPr lang="en-GB" sz="2400" b="1" dirty="0">
              <a:solidFill>
                <a:srgbClr val="76DDE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57" y="4762972"/>
            <a:ext cx="871374" cy="87137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00002" y="14327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76DDE2"/>
                </a:solidFill>
              </a:rPr>
              <a:t>99% said we still needed a survey (despite the availability of LEO)</a:t>
            </a:r>
            <a:endParaRPr lang="en-GB" b="1" dirty="0">
              <a:solidFill>
                <a:srgbClr val="76DDE2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19578" y="2062852"/>
            <a:ext cx="4281429" cy="803981"/>
            <a:chOff x="4819578" y="1658591"/>
            <a:chExt cx="4281429" cy="8039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Rounded Rectangular Callout 16"/>
            <p:cNvSpPr/>
            <p:nvPr/>
          </p:nvSpPr>
          <p:spPr>
            <a:xfrm>
              <a:off x="4819578" y="1658591"/>
              <a:ext cx="4165365" cy="803981"/>
            </a:xfrm>
            <a:prstGeom prst="wedgeRoundRectCallout">
              <a:avLst>
                <a:gd name="adj1" fmla="val -38383"/>
                <a:gd name="adj2" fmla="val 72798"/>
                <a:gd name="adj3" fmla="val 16667"/>
              </a:avLst>
            </a:prstGeom>
            <a:solidFill>
              <a:schemeClr val="bg1"/>
            </a:solidFill>
            <a:ln w="76200">
              <a:solidFill>
                <a:srgbClr val="0E1A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58C2F9-462D-435E-82AB-1080895A68D0}"/>
                </a:ext>
              </a:extLst>
            </p:cNvPr>
            <p:cNvSpPr txBox="1"/>
            <p:nvPr/>
          </p:nvSpPr>
          <p:spPr>
            <a:xfrm>
              <a:off x="4993955" y="1737415"/>
              <a:ext cx="41070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b="1" dirty="0">
                  <a:solidFill>
                    <a:srgbClr val="FF5F5F"/>
                  </a:solidFill>
                </a:rPr>
                <a:t>92% said it should be a census survey of all graduates in the UK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71757" y="2813512"/>
            <a:ext cx="4034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b="1" dirty="0">
                <a:solidFill>
                  <a:srgbClr val="FF5F5F"/>
                </a:solidFill>
              </a:rPr>
              <a:t>63% supported the practicalities and management of our new model (methodology, governance, linked data and data outputs)</a:t>
            </a:r>
            <a:endParaRPr lang="en-GB" dirty="0">
              <a:solidFill>
                <a:srgbClr val="FF5F5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819578" y="3712942"/>
            <a:ext cx="4165365" cy="969202"/>
            <a:chOff x="4819577" y="3766425"/>
            <a:chExt cx="4165365" cy="9692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Rounded Rectangular Callout 18"/>
            <p:cNvSpPr/>
            <p:nvPr/>
          </p:nvSpPr>
          <p:spPr>
            <a:xfrm>
              <a:off x="4819577" y="3766425"/>
              <a:ext cx="4165365" cy="969202"/>
            </a:xfrm>
            <a:prstGeom prst="wedgeRoundRectCallout">
              <a:avLst>
                <a:gd name="adj1" fmla="val -6263"/>
                <a:gd name="adj2" fmla="val 70404"/>
                <a:gd name="adj3" fmla="val 16667"/>
              </a:avLst>
            </a:prstGeom>
            <a:solidFill>
              <a:schemeClr val="bg1"/>
            </a:solidFill>
            <a:ln w="76200">
              <a:solidFill>
                <a:srgbClr val="0E1A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458C2F9-462D-435E-82AB-1080895A68D0}"/>
                </a:ext>
              </a:extLst>
            </p:cNvPr>
            <p:cNvSpPr txBox="1"/>
            <p:nvPr/>
          </p:nvSpPr>
          <p:spPr>
            <a:xfrm>
              <a:off x="4921745" y="3927860"/>
              <a:ext cx="3826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b="1" dirty="0">
                  <a:solidFill>
                    <a:srgbClr val="FF5F5F"/>
                  </a:solidFill>
                </a:rPr>
                <a:t>71% supported the implementation plan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59" y="3806536"/>
            <a:ext cx="782011" cy="78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3864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68764" y="4901549"/>
            <a:ext cx="4009455" cy="137641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EAEA42-13F1-46FE-B4A0-B0E694D66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23284"/>
            <a:ext cx="8490270" cy="89313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result!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 model built on…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608875-54B1-4F98-AADE-75B9E1D8D85A}"/>
              </a:ext>
            </a:extLst>
          </p:cNvPr>
          <p:cNvSpPr txBox="1"/>
          <p:nvPr/>
        </p:nvSpPr>
        <p:spPr>
          <a:xfrm>
            <a:off x="1246397" y="1911920"/>
            <a:ext cx="23069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High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quality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492377-E8C9-490F-8852-820139AC7B08}"/>
              </a:ext>
            </a:extLst>
          </p:cNvPr>
          <p:cNvSpPr txBox="1"/>
          <p:nvPr/>
        </p:nvSpPr>
        <p:spPr>
          <a:xfrm>
            <a:off x="3854228" y="1911919"/>
            <a:ext cx="254310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Consistent quality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BEFF66-DECC-42BC-8CCA-DBE412F943FB}"/>
              </a:ext>
            </a:extLst>
          </p:cNvPr>
          <p:cNvSpPr txBox="1"/>
          <p:nvPr/>
        </p:nvSpPr>
        <p:spPr>
          <a:xfrm>
            <a:off x="7033015" y="1946380"/>
            <a:ext cx="27415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Minimised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risk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92E363-4E2F-471A-8D70-588A956B6CB9}"/>
              </a:ext>
            </a:extLst>
          </p:cNvPr>
          <p:cNvSpPr txBox="1"/>
          <p:nvPr/>
        </p:nvSpPr>
        <p:spPr>
          <a:xfrm>
            <a:off x="2558852" y="3421549"/>
            <a:ext cx="2883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Minimised</a:t>
            </a:r>
            <a:r>
              <a:rPr lang="en-US" sz="2800" b="1" dirty="0">
                <a:solidFill>
                  <a:schemeClr val="bg1"/>
                </a:solidFill>
              </a:rPr>
              <a:t> complication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76A6AE-84BE-4867-8FF0-4B5C4D2ACDF1}"/>
              </a:ext>
            </a:extLst>
          </p:cNvPr>
          <p:cNvSpPr txBox="1"/>
          <p:nvPr/>
        </p:nvSpPr>
        <p:spPr>
          <a:xfrm>
            <a:off x="5951583" y="3421548"/>
            <a:ext cx="2883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Minimised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cost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3C6060E-6266-4A59-8C82-7D87E01C3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45" y="1946380"/>
            <a:ext cx="1054149" cy="105414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A7FFBDC-D0BD-4377-98B1-B81E7A5311DE}"/>
              </a:ext>
            </a:extLst>
          </p:cNvPr>
          <p:cNvCxnSpPr>
            <a:cxnSpLocks/>
          </p:cNvCxnSpPr>
          <p:nvPr/>
        </p:nvCxnSpPr>
        <p:spPr>
          <a:xfrm>
            <a:off x="1424764" y="2898797"/>
            <a:ext cx="1044000" cy="0"/>
          </a:xfrm>
          <a:prstGeom prst="line">
            <a:avLst/>
          </a:prstGeom>
          <a:ln w="57150">
            <a:solidFill>
              <a:srgbClr val="FF5F5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ADE6575-C552-465E-8A1D-E9A742D03757}"/>
              </a:ext>
            </a:extLst>
          </p:cNvPr>
          <p:cNvCxnSpPr/>
          <p:nvPr/>
        </p:nvCxnSpPr>
        <p:spPr>
          <a:xfrm>
            <a:off x="4018876" y="2898797"/>
            <a:ext cx="1728000" cy="0"/>
          </a:xfrm>
          <a:prstGeom prst="line">
            <a:avLst/>
          </a:prstGeom>
          <a:ln w="57150">
            <a:solidFill>
              <a:srgbClr val="FF5F5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71846F5-D610-4F68-8D26-6B84CE9F8A39}"/>
              </a:ext>
            </a:extLst>
          </p:cNvPr>
          <p:cNvCxnSpPr/>
          <p:nvPr/>
        </p:nvCxnSpPr>
        <p:spPr>
          <a:xfrm>
            <a:off x="7160879" y="2898797"/>
            <a:ext cx="1692000" cy="0"/>
          </a:xfrm>
          <a:prstGeom prst="line">
            <a:avLst/>
          </a:prstGeom>
          <a:ln w="57150">
            <a:solidFill>
              <a:srgbClr val="FF5F5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9A2923B-8179-4507-AE30-3099084C86BB}"/>
              </a:ext>
            </a:extLst>
          </p:cNvPr>
          <p:cNvCxnSpPr/>
          <p:nvPr/>
        </p:nvCxnSpPr>
        <p:spPr>
          <a:xfrm>
            <a:off x="2689728" y="4407554"/>
            <a:ext cx="2124000" cy="0"/>
          </a:xfrm>
          <a:prstGeom prst="line">
            <a:avLst/>
          </a:prstGeom>
          <a:ln w="57150">
            <a:solidFill>
              <a:srgbClr val="FF5F5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CFBA8F5-2855-44D6-8020-5EA9B7A54A20}"/>
              </a:ext>
            </a:extLst>
          </p:cNvPr>
          <p:cNvCxnSpPr/>
          <p:nvPr/>
        </p:nvCxnSpPr>
        <p:spPr>
          <a:xfrm>
            <a:off x="6083436" y="4375655"/>
            <a:ext cx="1692000" cy="0"/>
          </a:xfrm>
          <a:prstGeom prst="line">
            <a:avLst/>
          </a:prstGeom>
          <a:ln w="57150">
            <a:solidFill>
              <a:srgbClr val="FF5F5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71E2BB4E-372A-4076-B8AD-B9FA44B1A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470" y="1935857"/>
            <a:ext cx="1054149" cy="105414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3A7387-6FDB-4426-8F8E-E5396444F3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78" y="1933251"/>
            <a:ext cx="1054149" cy="10541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2A62762-BE25-4C24-808F-0AB3E9D8F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17" y="3236204"/>
            <a:ext cx="1054149" cy="10541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1F6FC7A-A48D-431F-BBC0-5A9436817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137" y="3214872"/>
            <a:ext cx="1054149" cy="10541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241" y="4602420"/>
            <a:ext cx="4440499" cy="197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8564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C34A2-A74A-49A8-8CBB-466B4841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91387"/>
            <a:ext cx="8490270" cy="946298"/>
          </a:xfrm>
        </p:spPr>
        <p:txBody>
          <a:bodyPr/>
          <a:lstStyle/>
          <a:p>
            <a:r>
              <a:rPr lang="en-US" dirty="0">
                <a:solidFill>
                  <a:srgbClr val="0E1A6E"/>
                </a:solidFill>
              </a:rPr>
              <a:t>A model for the future</a:t>
            </a:r>
            <a:endParaRPr lang="en-GB" dirty="0">
              <a:solidFill>
                <a:srgbClr val="0E1A6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59470" y="2027494"/>
            <a:ext cx="2216571" cy="2545093"/>
            <a:chOff x="5159470" y="2027494"/>
            <a:chExt cx="2216571" cy="254509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0B292AC-F0C9-4741-8810-5AB341C4C670}"/>
                </a:ext>
              </a:extLst>
            </p:cNvPr>
            <p:cNvSpPr txBox="1"/>
            <p:nvPr/>
          </p:nvSpPr>
          <p:spPr>
            <a:xfrm>
              <a:off x="5159470" y="2027494"/>
              <a:ext cx="22165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E1A6E"/>
                  </a:solidFill>
                </a:rPr>
                <a:t>Overseen by a</a:t>
              </a:r>
            </a:p>
            <a:p>
              <a:pPr algn="ctr"/>
              <a:r>
                <a:rPr lang="en-US" sz="2400" dirty="0">
                  <a:solidFill>
                    <a:srgbClr val="0E1A6E"/>
                  </a:solidFill>
                </a:rPr>
                <a:t>sector</a:t>
              </a:r>
              <a:r>
                <a:rPr lang="en-US" sz="1600" dirty="0">
                  <a:solidFill>
                    <a:srgbClr val="0E1A6E"/>
                  </a:solidFill>
                </a:rPr>
                <a:t> </a:t>
              </a:r>
              <a:r>
                <a:rPr lang="en-US" sz="2400" dirty="0">
                  <a:solidFill>
                    <a:srgbClr val="0E1A6E"/>
                  </a:solidFill>
                </a:rPr>
                <a:t>steering group</a:t>
              </a:r>
              <a:endParaRPr lang="en-GB" sz="2400" dirty="0">
                <a:solidFill>
                  <a:srgbClr val="0E1A6E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F67B300-3C1F-4EB6-803A-60D3382F0188}"/>
                </a:ext>
              </a:extLst>
            </p:cNvPr>
            <p:cNvSpPr/>
            <p:nvPr/>
          </p:nvSpPr>
          <p:spPr>
            <a:xfrm>
              <a:off x="5533477" y="3132587"/>
              <a:ext cx="1440000" cy="1440000"/>
            </a:xfrm>
            <a:prstGeom prst="ellipse">
              <a:avLst/>
            </a:prstGeom>
            <a:solidFill>
              <a:srgbClr val="FF5F5F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246F8C8-C38F-48EC-8B6F-B9BA97FB7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7756" y="3452256"/>
              <a:ext cx="720000" cy="72000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843228" y="2160655"/>
            <a:ext cx="1893759" cy="2384057"/>
            <a:chOff x="1843228" y="2160655"/>
            <a:chExt cx="1893759" cy="238405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024C5A-19EA-43EA-9E24-7B256340C72B}"/>
                </a:ext>
              </a:extLst>
            </p:cNvPr>
            <p:cNvSpPr txBox="1"/>
            <p:nvPr/>
          </p:nvSpPr>
          <p:spPr>
            <a:xfrm>
              <a:off x="1843228" y="2160655"/>
              <a:ext cx="189375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E1A6E"/>
                  </a:solidFill>
                </a:rPr>
                <a:t>15 months </a:t>
              </a:r>
              <a:r>
                <a:rPr lang="en-US" sz="1400" dirty="0">
                  <a:solidFill>
                    <a:srgbClr val="0E1A6E"/>
                  </a:solidFill>
                </a:rPr>
                <a:t>after graduation</a:t>
              </a:r>
              <a:endParaRPr lang="en-GB" sz="1400" dirty="0">
                <a:solidFill>
                  <a:srgbClr val="0E1A6E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3D9816B-4A0E-42BA-8F7F-2011B42D327A}"/>
                </a:ext>
              </a:extLst>
            </p:cNvPr>
            <p:cNvSpPr/>
            <p:nvPr/>
          </p:nvSpPr>
          <p:spPr>
            <a:xfrm>
              <a:off x="2052882" y="3104712"/>
              <a:ext cx="1440000" cy="1440000"/>
            </a:xfrm>
            <a:prstGeom prst="ellipse">
              <a:avLst/>
            </a:prstGeom>
            <a:solidFill>
              <a:srgbClr val="FF5F5F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6D4853E-4FBE-45A3-8761-938D763F9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0501" y="3318468"/>
              <a:ext cx="900000" cy="90000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26864" y="2083711"/>
            <a:ext cx="1468561" cy="2461001"/>
            <a:chOff x="326864" y="2083711"/>
            <a:chExt cx="1468561" cy="246100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0B54269-FA6C-441B-9877-42F7AF5BB095}"/>
                </a:ext>
              </a:extLst>
            </p:cNvPr>
            <p:cNvSpPr/>
            <p:nvPr/>
          </p:nvSpPr>
          <p:spPr>
            <a:xfrm>
              <a:off x="326864" y="3104712"/>
              <a:ext cx="1440000" cy="1440000"/>
            </a:xfrm>
            <a:prstGeom prst="ellipse">
              <a:avLst/>
            </a:prstGeom>
            <a:solidFill>
              <a:srgbClr val="0E1A6E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EB79AFF-53C1-41EB-97D1-CCDA524F41DA}"/>
                </a:ext>
              </a:extLst>
            </p:cNvPr>
            <p:cNvSpPr txBox="1"/>
            <p:nvPr/>
          </p:nvSpPr>
          <p:spPr>
            <a:xfrm>
              <a:off x="326865" y="2083711"/>
              <a:ext cx="14685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E1A6E"/>
                  </a:solidFill>
                </a:rPr>
                <a:t>Annual survey</a:t>
              </a:r>
              <a:endParaRPr lang="en-GB" sz="2400" dirty="0">
                <a:solidFill>
                  <a:srgbClr val="0E1A6E"/>
                </a:solidFill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97218E4-2BBB-4842-83C4-398553955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864" y="3464712"/>
              <a:ext cx="720000" cy="72000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3686607" y="2083711"/>
            <a:ext cx="1693786" cy="2489629"/>
            <a:chOff x="3686607" y="2083711"/>
            <a:chExt cx="1693786" cy="248962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669F469-161B-433B-B502-A4F5C825F8B1}"/>
                </a:ext>
              </a:extLst>
            </p:cNvPr>
            <p:cNvSpPr txBox="1"/>
            <p:nvPr/>
          </p:nvSpPr>
          <p:spPr>
            <a:xfrm>
              <a:off x="3686607" y="2083711"/>
              <a:ext cx="16937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E1A6E"/>
                  </a:solidFill>
                </a:rPr>
                <a:t>Run centrally</a:t>
              </a:r>
              <a:endParaRPr lang="en-GB" sz="2400" dirty="0">
                <a:solidFill>
                  <a:srgbClr val="0E1A6E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2C15419-6D79-4BD0-B02D-2857E024128D}"/>
                </a:ext>
              </a:extLst>
            </p:cNvPr>
            <p:cNvSpPr/>
            <p:nvPr/>
          </p:nvSpPr>
          <p:spPr>
            <a:xfrm>
              <a:off x="3807459" y="3133340"/>
              <a:ext cx="1440000" cy="1440000"/>
            </a:xfrm>
            <a:prstGeom prst="ellipse">
              <a:avLst/>
            </a:prstGeom>
            <a:solidFill>
              <a:srgbClr val="0E1A6E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6A5FD23-E08A-42D2-A369-6E98C0F57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459" y="3489192"/>
              <a:ext cx="720000" cy="7200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184478" y="1933011"/>
            <a:ext cx="1693786" cy="2645433"/>
            <a:chOff x="7184478" y="1933011"/>
            <a:chExt cx="1693786" cy="2645433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9DE8B9D-7C13-4973-A1A5-8D34405EDDEC}"/>
                </a:ext>
              </a:extLst>
            </p:cNvPr>
            <p:cNvSpPr/>
            <p:nvPr/>
          </p:nvSpPr>
          <p:spPr>
            <a:xfrm>
              <a:off x="7288054" y="3138444"/>
              <a:ext cx="1440000" cy="1440000"/>
            </a:xfrm>
            <a:prstGeom prst="ellipse">
              <a:avLst/>
            </a:prstGeom>
            <a:solidFill>
              <a:srgbClr val="0E1A6E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7946572-90CE-4CAF-A541-6865EA56F5B6}"/>
                </a:ext>
              </a:extLst>
            </p:cNvPr>
            <p:cNvSpPr txBox="1"/>
            <p:nvPr/>
          </p:nvSpPr>
          <p:spPr>
            <a:xfrm>
              <a:off x="7184478" y="1933011"/>
              <a:ext cx="1693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E1A6E"/>
                  </a:solidFill>
                </a:rPr>
                <a:t>Using linked </a:t>
              </a:r>
            </a:p>
            <a:p>
              <a:pPr algn="ctr"/>
              <a:r>
                <a:rPr lang="en-US" sz="2400" dirty="0">
                  <a:solidFill>
                    <a:srgbClr val="0E1A6E"/>
                  </a:solidFill>
                </a:rPr>
                <a:t>data</a:t>
              </a:r>
              <a:endParaRPr lang="en-GB" sz="2400" dirty="0">
                <a:solidFill>
                  <a:srgbClr val="0E1A6E"/>
                </a:solidFill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0A27B03-0FE7-4CF6-84B5-4E8FA4DA9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8054" y="3492587"/>
              <a:ext cx="72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0808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889C7"/>
      </a:accent1>
      <a:accent2>
        <a:srgbClr val="32408E"/>
      </a:accent2>
      <a:accent3>
        <a:srgbClr val="72C4BD"/>
      </a:accent3>
      <a:accent4>
        <a:srgbClr val="DEE5F4"/>
      </a:accent4>
      <a:accent5>
        <a:srgbClr val="263D5B"/>
      </a:accent5>
      <a:accent6>
        <a:srgbClr val="DADADA"/>
      </a:accent6>
      <a:hlink>
        <a:srgbClr val="5889C7"/>
      </a:hlink>
      <a:folHlink>
        <a:srgbClr val="72C4BD"/>
      </a:folHlink>
    </a:clrScheme>
    <a:fontScheme name="HE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_HESA.potx" id="{F6B20C3A-A518-4F5C-91B5-A158E3D4F3B8}" vid="{5E10C4E1-4DA7-46B4-A687-E2590DD251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00A40C84B4F048BE196E5AAE3A0678" ma:contentTypeVersion="9" ma:contentTypeDescription="Create a new document." ma:contentTypeScope="" ma:versionID="a496b9f8c2e5bc75e1eb4fa6ba12c2c6">
  <xsd:schema xmlns:xsd="http://www.w3.org/2001/XMLSchema" xmlns:xs="http://www.w3.org/2001/XMLSchema" xmlns:p="http://schemas.microsoft.com/office/2006/metadata/properties" xmlns:ns2="54f4d53b-cf49-47f4-9f58-00ae52e86635" xmlns:ns3="640c689e-c726-483f-a38f-01cc1b1ce89d" targetNamespace="http://schemas.microsoft.com/office/2006/metadata/properties" ma:root="true" ma:fieldsID="026a1bb40c48053ed1fe918548028c65" ns2:_="" ns3:_="">
    <xsd:import namespace="54f4d53b-cf49-47f4-9f58-00ae52e86635"/>
    <xsd:import namespace="640c689e-c726-483f-a38f-01cc1b1ce89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4d53b-cf49-47f4-9f58-00ae52e8663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0c689e-c726-483f-a38f-01cc1b1ce8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41ED7C-8BCD-4C54-9216-41804996B6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D3769D-C00E-4847-B897-F50E08E07C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f4d53b-cf49-47f4-9f58-00ae52e86635"/>
    <ds:schemaRef ds:uri="640c689e-c726-483f-a38f-01cc1b1ce8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360451-7A20-4542-8D8D-24FA60FEF19D}">
  <ds:schemaRefs>
    <ds:schemaRef ds:uri="http://schemas.openxmlformats.org/package/2006/metadata/core-properties"/>
    <ds:schemaRef ds:uri="http://purl.org/dc/terms/"/>
    <ds:schemaRef ds:uri="640c689e-c726-483f-a38f-01cc1b1ce89d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54f4d53b-cf49-47f4-9f58-00ae52e8663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831</Words>
  <Application>Microsoft Office PowerPoint</Application>
  <PresentationFormat>On-screen Show (4:3)</PresentationFormat>
  <Paragraphs>215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Symbol</vt:lpstr>
      <vt:lpstr>Office Theme</vt:lpstr>
      <vt:lpstr>PowerPoint Presentation</vt:lpstr>
      <vt:lpstr>PowerPoint Presentation</vt:lpstr>
      <vt:lpstr>History in the making</vt:lpstr>
      <vt:lpstr>What’s the wider context?</vt:lpstr>
      <vt:lpstr>Graduate Outcomes aims</vt:lpstr>
      <vt:lpstr>We listened…</vt:lpstr>
      <vt:lpstr>The sector said…</vt:lpstr>
      <vt:lpstr>The result!  A model built on…</vt:lpstr>
      <vt:lpstr>A model for the future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Survey timelines</vt:lpstr>
      <vt:lpstr>Engagement strategy</vt:lpstr>
      <vt:lpstr>Our approach to contact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dates</vt:lpstr>
      <vt:lpstr>Find out more…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Walkley</dc:creator>
  <cp:lastModifiedBy>Lisa Walkley</cp:lastModifiedBy>
  <cp:revision>1</cp:revision>
  <cp:lastPrinted>2018-11-13T10:41:00Z</cp:lastPrinted>
  <dcterms:created xsi:type="dcterms:W3CDTF">2018-10-27T17:18:51Z</dcterms:created>
  <dcterms:modified xsi:type="dcterms:W3CDTF">2018-11-16T11:28:56Z</dcterms:modified>
</cp:coreProperties>
</file>