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8" r:id="rId5"/>
  </p:sldMasterIdLst>
  <p:notesMasterIdLst>
    <p:notesMasterId r:id="rId24"/>
  </p:notesMasterIdLst>
  <p:handoutMasterIdLst>
    <p:handoutMasterId r:id="rId25"/>
  </p:handoutMasterIdLst>
  <p:sldIdLst>
    <p:sldId id="312" r:id="rId6"/>
    <p:sldId id="309" r:id="rId7"/>
    <p:sldId id="324" r:id="rId8"/>
    <p:sldId id="317" r:id="rId9"/>
    <p:sldId id="318" r:id="rId10"/>
    <p:sldId id="305" r:id="rId11"/>
    <p:sldId id="303" r:id="rId12"/>
    <p:sldId id="331" r:id="rId13"/>
    <p:sldId id="308" r:id="rId14"/>
    <p:sldId id="322" r:id="rId15"/>
    <p:sldId id="330" r:id="rId16"/>
    <p:sldId id="319" r:id="rId17"/>
    <p:sldId id="320" r:id="rId18"/>
    <p:sldId id="326" r:id="rId19"/>
    <p:sldId id="325" r:id="rId20"/>
    <p:sldId id="327" r:id="rId21"/>
    <p:sldId id="328" r:id="rId22"/>
    <p:sldId id="315" r:id="rId23"/>
  </p:sldIdLst>
  <p:sldSz cx="9144000" cy="6858000" type="screen4x3"/>
  <p:notesSz cx="7102475" cy="102314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Baron" initials="PB" lastIdx="2" clrIdx="0">
    <p:extLst/>
  </p:cmAuthor>
  <p:cmAuthor id="2" name="Dan Cook" initials="DC" lastIdx="10" clrIdx="1">
    <p:extLst/>
  </p:cmAuthor>
  <p:cmAuthor id="3" name="Alice Redfearn" initials="AR" lastIdx="5" clrIdx="2">
    <p:extLst/>
  </p:cmAuthor>
  <p:cmAuthor id="4" name="Hazel Miles" initials="HM" lastIdx="2" clrIdx="3">
    <p:extLst>
      <p:ext uri="{19B8F6BF-5375-455C-9EA6-DF929625EA0E}">
        <p15:presenceInfo xmlns:p15="http://schemas.microsoft.com/office/powerpoint/2012/main" userId="S0033FFF82C5733C@LIVE.COM" providerId="AD"/>
      </p:ext>
    </p:extLst>
  </p:cmAuthor>
  <p:cmAuthor id="5" name="Emily Carter" initials="EC" lastIdx="9" clrIdx="4">
    <p:extLst>
      <p:ext uri="{19B8F6BF-5375-455C-9EA6-DF929625EA0E}">
        <p15:presenceInfo xmlns:p15="http://schemas.microsoft.com/office/powerpoint/2012/main" userId="S-1-5-21-19403531-1143686140-1380004826-32901" providerId="AD"/>
      </p:ext>
    </p:extLst>
  </p:cmAuthor>
  <p:cmAuthor id="6" name="Laura Purt" initials="LP" lastIdx="28" clrIdx="5">
    <p:extLst>
      <p:ext uri="{19B8F6BF-5375-455C-9EA6-DF929625EA0E}">
        <p15:presenceInfo xmlns:p15="http://schemas.microsoft.com/office/powerpoint/2012/main" userId="S-1-5-21-19403531-1143686140-1380004826-368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DA2"/>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80154" autoAdjust="0"/>
  </p:normalViewPr>
  <p:slideViewPr>
    <p:cSldViewPr snapToGrid="0">
      <p:cViewPr varScale="1">
        <p:scale>
          <a:sx n="79" d="100"/>
          <a:sy n="79" d="100"/>
        </p:scale>
        <p:origin x="1608"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951" cy="51260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2937" y="0"/>
            <a:ext cx="3077951" cy="512604"/>
          </a:xfrm>
          <a:prstGeom prst="rect">
            <a:avLst/>
          </a:prstGeom>
        </p:spPr>
        <p:txBody>
          <a:bodyPr vert="horz" lIns="91440" tIns="45720" rIns="91440" bIns="45720" rtlCol="0"/>
          <a:lstStyle>
            <a:lvl1pPr algn="r">
              <a:defRPr sz="1200"/>
            </a:lvl1pPr>
          </a:lstStyle>
          <a:p>
            <a:fld id="{7D39124D-95B0-4072-81D6-FA69328711C7}" type="datetimeFigureOut">
              <a:rPr lang="en-GB" smtClean="0"/>
              <a:t>22/11/2017</a:t>
            </a:fld>
            <a:endParaRPr lang="en-GB"/>
          </a:p>
        </p:txBody>
      </p:sp>
      <p:sp>
        <p:nvSpPr>
          <p:cNvPr id="4" name="Footer Placeholder 3"/>
          <p:cNvSpPr>
            <a:spLocks noGrp="1"/>
          </p:cNvSpPr>
          <p:nvPr>
            <p:ph type="ftr" sz="quarter" idx="2"/>
          </p:nvPr>
        </p:nvSpPr>
        <p:spPr>
          <a:xfrm>
            <a:off x="1" y="9718836"/>
            <a:ext cx="3077951" cy="51260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2937" y="9718836"/>
            <a:ext cx="3077951" cy="512604"/>
          </a:xfrm>
          <a:prstGeom prst="rect">
            <a:avLst/>
          </a:prstGeom>
        </p:spPr>
        <p:txBody>
          <a:bodyPr vert="horz" lIns="91440" tIns="45720" rIns="91440" bIns="45720" rtlCol="0" anchor="b"/>
          <a:lstStyle>
            <a:lvl1pPr algn="r">
              <a:defRPr sz="1200"/>
            </a:lvl1pPr>
          </a:lstStyle>
          <a:p>
            <a:fld id="{14012ABB-F441-43DF-818F-728089FAA7F0}" type="slidenum">
              <a:rPr lang="en-GB" smtClean="0"/>
              <a:t>‹#›</a:t>
            </a:fld>
            <a:endParaRPr lang="en-GB"/>
          </a:p>
        </p:txBody>
      </p:sp>
    </p:spTree>
    <p:extLst>
      <p:ext uri="{BB962C8B-B14F-4D97-AF65-F5344CB8AC3E}">
        <p14:creationId xmlns:p14="http://schemas.microsoft.com/office/powerpoint/2010/main" val="3532846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8163" cy="5127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2726" y="1"/>
            <a:ext cx="3078163" cy="512764"/>
          </a:xfrm>
          <a:prstGeom prst="rect">
            <a:avLst/>
          </a:prstGeom>
        </p:spPr>
        <p:txBody>
          <a:bodyPr vert="horz" lIns="91440" tIns="45720" rIns="91440" bIns="45720" rtlCol="0"/>
          <a:lstStyle>
            <a:lvl1pPr algn="r">
              <a:defRPr sz="1200"/>
            </a:lvl1pPr>
          </a:lstStyle>
          <a:p>
            <a:fld id="{B756B661-06C4-42E4-9A44-8CEA2B2B50EA}" type="datetimeFigureOut">
              <a:rPr lang="en-GB" smtClean="0"/>
              <a:t>22/11/2017</a:t>
            </a:fld>
            <a:endParaRPr lang="en-GB"/>
          </a:p>
        </p:txBody>
      </p:sp>
      <p:sp>
        <p:nvSpPr>
          <p:cNvPr id="4" name="Slide Image Placeholder 3"/>
          <p:cNvSpPr>
            <a:spLocks noGrp="1" noRot="1" noChangeAspect="1"/>
          </p:cNvSpPr>
          <p:nvPr>
            <p:ph type="sldImg" idx="2"/>
          </p:nvPr>
        </p:nvSpPr>
        <p:spPr>
          <a:xfrm>
            <a:off x="1252538" y="1281113"/>
            <a:ext cx="4597400" cy="34496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9613" y="4924426"/>
            <a:ext cx="5683250" cy="40274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18676"/>
            <a:ext cx="3078163" cy="51276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2726" y="9718676"/>
            <a:ext cx="3078163" cy="512764"/>
          </a:xfrm>
          <a:prstGeom prst="rect">
            <a:avLst/>
          </a:prstGeom>
        </p:spPr>
        <p:txBody>
          <a:bodyPr vert="horz" lIns="91440" tIns="45720" rIns="91440" bIns="45720" rtlCol="0" anchor="b"/>
          <a:lstStyle>
            <a:lvl1pPr algn="r">
              <a:defRPr sz="1200"/>
            </a:lvl1pPr>
          </a:lstStyle>
          <a:p>
            <a:fld id="{83386A04-B7A5-4107-BA92-0653E491A829}" type="slidenum">
              <a:rPr lang="en-GB" smtClean="0"/>
              <a:t>‹#›</a:t>
            </a:fld>
            <a:endParaRPr lang="en-GB"/>
          </a:p>
        </p:txBody>
      </p:sp>
    </p:spTree>
    <p:extLst>
      <p:ext uri="{BB962C8B-B14F-4D97-AF65-F5344CB8AC3E}">
        <p14:creationId xmlns:p14="http://schemas.microsoft.com/office/powerpoint/2010/main" val="1244963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386A04-B7A5-4107-BA92-0653E491A829}" type="slidenum">
              <a:rPr lang="en-GB" smtClean="0"/>
              <a:t>2</a:t>
            </a:fld>
            <a:endParaRPr lang="en-GB"/>
          </a:p>
        </p:txBody>
      </p:sp>
    </p:spTree>
    <p:extLst>
      <p:ext uri="{BB962C8B-B14F-4D97-AF65-F5344CB8AC3E}">
        <p14:creationId xmlns:p14="http://schemas.microsoft.com/office/powerpoint/2010/main" val="1235703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Every entity has an ‘In-scope period’ based on ‘In-scope start date’ and ‘In-scope end date’ formulas, which define when that row of data comes into and out of scope for validation and sign-off.  When a Reference period overlaps the ‘In-scope period’, it is defined as being in scope for that Reference period. </a:t>
            </a:r>
            <a:r>
              <a:rPr lang="en-GB" dirty="0"/>
              <a:t>Data submitted prior to the In-scope period will not require sign-off until it becomes in scope. Submission after this period will be subject to exception processing.</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In-scope periods:</a:t>
            </a:r>
          </a:p>
          <a:p>
            <a:pPr marL="171450" indent="-171450">
              <a:buFont typeface="Arial" panose="020B0604020202020204" pitchFamily="34" charset="0"/>
              <a:buChar char="•"/>
            </a:pPr>
            <a:r>
              <a:rPr lang="en-GB" dirty="0"/>
              <a:t>Acknowledge fluidity of data.</a:t>
            </a:r>
          </a:p>
          <a:p>
            <a:pPr marL="171450" indent="-171450">
              <a:buFont typeface="Arial" panose="020B0604020202020204" pitchFamily="34" charset="0"/>
              <a:buChar char="•"/>
            </a:pPr>
            <a:r>
              <a:rPr lang="en-GB" dirty="0"/>
              <a:t>Enable older data to fall out of coverage naturally.</a:t>
            </a:r>
          </a:p>
          <a:p>
            <a:pPr marL="171450" indent="-171450">
              <a:buFont typeface="Arial" panose="020B0604020202020204" pitchFamily="34" charset="0"/>
              <a:buChar char="•"/>
            </a:pPr>
            <a:r>
              <a:rPr lang="en-GB" dirty="0"/>
              <a:t>Allow data of interest to be identified.</a:t>
            </a:r>
          </a:p>
          <a:p>
            <a:pPr marL="171450" indent="-171450">
              <a:buFont typeface="Arial" panose="020B0604020202020204" pitchFamily="34" charset="0"/>
              <a:buChar char="•"/>
            </a:pPr>
            <a:r>
              <a:rPr lang="en-GB" dirty="0"/>
              <a:t>Enable future data (for instance, planned curriculum data) to be submitted without being subject to sign-off.</a:t>
            </a:r>
          </a:p>
          <a:p>
            <a:pPr marL="171450" indent="-171450">
              <a:buFont typeface="Arial" panose="020B0604020202020204" pitchFamily="34" charset="0"/>
              <a:buChar char="•"/>
            </a:pPr>
            <a:r>
              <a:rPr lang="en-GB" dirty="0"/>
              <a:t>With in-year reporting, timeliness becomes a quality dimension alongside more familiar concepts like validity, completeness, and uniqueness. In-scope periods enable quality assurance processes to operate in real-time.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In-scope periods for each entity will generally be set with start-dates relative to relevant curriculum-related or student-related start dates; and with end-dates generated from the arrival of new data, which has the effect of marking the end of a part of a student journey.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Historical amendments to provider data can occur through the operation of exception processing, where data whose In-scope period has now passed is returned to HESA. Since such changes amend the historic record they will follow a procedure whereby an appropriate authorisation path will be followed and a judgement made whether the data should be processed. If historical amendment is permitted HESA will coordinate the reopening of closed Reference periods to enable exception processing to occur.</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83386A04-B7A5-4107-BA92-0653E491A829}" type="slidenum">
              <a:rPr lang="en-GB" smtClean="0"/>
              <a:t>11</a:t>
            </a:fld>
            <a:endParaRPr lang="en-GB"/>
          </a:p>
        </p:txBody>
      </p:sp>
    </p:spTree>
    <p:extLst>
      <p:ext uri="{BB962C8B-B14F-4D97-AF65-F5344CB8AC3E}">
        <p14:creationId xmlns:p14="http://schemas.microsoft.com/office/powerpoint/2010/main" val="3937253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are moving from a system aimed at producing one ‘good’ version of a single file comprising a complete annual return, to an on-going update approach, where fragments of data are accumulated, and build towards a complete picture over time.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Fragments could be large files comprising a complete return, or could be a small correction to add, say, a missing date of birth.</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encourage HE providers to move towards small, frequent updates: changes, or “deltas”.</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“Collect once, use many times” is a key principle… data is only collected where it is new, changed, or a correction.</a:t>
            </a:r>
            <a:endParaRPr lang="en-GB" b="0" dirty="0"/>
          </a:p>
        </p:txBody>
      </p:sp>
      <p:sp>
        <p:nvSpPr>
          <p:cNvPr id="4" name="Slide Number Placeholder 3"/>
          <p:cNvSpPr>
            <a:spLocks noGrp="1"/>
          </p:cNvSpPr>
          <p:nvPr>
            <p:ph type="sldNum" sz="quarter" idx="10"/>
          </p:nvPr>
        </p:nvSpPr>
        <p:spPr/>
        <p:txBody>
          <a:bodyPr/>
          <a:lstStyle/>
          <a:p>
            <a:fld id="{83386A04-B7A5-4107-BA92-0653E491A829}" type="slidenum">
              <a:rPr lang="en-GB" smtClean="0"/>
              <a:t>12</a:t>
            </a:fld>
            <a:endParaRPr lang="en-GB"/>
          </a:p>
        </p:txBody>
      </p:sp>
    </p:spTree>
    <p:extLst>
      <p:ext uri="{BB962C8B-B14F-4D97-AF65-F5344CB8AC3E}">
        <p14:creationId xmlns:p14="http://schemas.microsoft.com/office/powerpoint/2010/main" val="1639906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Data is always validated in the context of a Reference period.  A Reference period always has a Specification which is in force for that Reference period, with the Specification defining which rules to run.  Any data which has an In-scope period which overlaps with the Reference period, is considered in scope for that Reference period, and is therefore validated and considered as being in scope for Sign-off.</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Continuous quality assurance means that data is accepted, and feedback on the current quality state is fed-back rapidly. Each processing cycle passes through a number of stages, indicated by the coloured boxes inside each cycle (see legend at top).</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are three methods for assuring the quality of data (further information about each method is available on the following slides):</a:t>
            </a:r>
          </a:p>
          <a:p>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b="1" kern="1200" dirty="0">
                <a:solidFill>
                  <a:schemeClr val="tx1"/>
                </a:solidFill>
                <a:effectLst/>
                <a:latin typeface="+mn-lt"/>
                <a:ea typeface="+mn-ea"/>
                <a:cs typeface="+mn-cs"/>
              </a:rPr>
              <a:t>Implicit validation rules</a:t>
            </a:r>
            <a:r>
              <a:rPr lang="en-GB" sz="1200" kern="1200" dirty="0">
                <a:solidFill>
                  <a:schemeClr val="tx1"/>
                </a:solidFill>
                <a:effectLst/>
                <a:latin typeface="+mn-lt"/>
                <a:ea typeface="+mn-ea"/>
                <a:cs typeface="+mn-cs"/>
              </a:rPr>
              <a:t> – Metadata defined in the Specification describing intrinsic constraints on the data.</a:t>
            </a:r>
          </a:p>
          <a:p>
            <a:pPr marL="628650" lvl="1" indent="-171450">
              <a:buFont typeface="Arial" panose="020B0604020202020204" pitchFamily="34" charset="0"/>
              <a:buChar char="•"/>
            </a:pPr>
            <a:endParaRPr lang="en-GB" sz="12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b="1" kern="1200" dirty="0">
                <a:solidFill>
                  <a:schemeClr val="tx1"/>
                </a:solidFill>
                <a:effectLst/>
                <a:latin typeface="+mn-lt"/>
                <a:ea typeface="+mn-ea"/>
                <a:cs typeface="+mn-cs"/>
              </a:rPr>
              <a:t>Explicit validation rules</a:t>
            </a:r>
            <a:r>
              <a:rPr lang="en-GB" sz="1200" kern="1200" dirty="0">
                <a:solidFill>
                  <a:schemeClr val="tx1"/>
                </a:solidFill>
                <a:effectLst/>
                <a:latin typeface="+mn-lt"/>
                <a:ea typeface="+mn-ea"/>
                <a:cs typeface="+mn-cs"/>
              </a:rPr>
              <a:t> – Explicit rules for indicating if a row of data is valid or not. An ‘Applicable To’ expression defines the population on which to run the rule, and is used to calculate the percentage of failing rows. These rules encompass the current concepts of Exceptions, Warnings, and Continuity Rules, but they are implemented in the generic fashion. </a:t>
            </a:r>
          </a:p>
          <a:p>
            <a:pPr marL="628650" lvl="1" indent="-171450">
              <a:buFont typeface="Arial" panose="020B0604020202020204" pitchFamily="34" charset="0"/>
              <a:buChar char="•"/>
            </a:pPr>
            <a:endParaRPr lang="en-GB" sz="12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b="1" kern="1200" dirty="0">
                <a:solidFill>
                  <a:schemeClr val="tx1"/>
                </a:solidFill>
                <a:effectLst/>
                <a:latin typeface="+mn-lt"/>
                <a:ea typeface="+mn-ea"/>
                <a:cs typeface="+mn-cs"/>
              </a:rPr>
              <a:t>Credibility rules</a:t>
            </a:r>
            <a:r>
              <a:rPr lang="en-GB" sz="1200" kern="1200" dirty="0">
                <a:solidFill>
                  <a:schemeClr val="tx1"/>
                </a:solidFill>
                <a:effectLst/>
                <a:latin typeface="+mn-lt"/>
                <a:ea typeface="+mn-ea"/>
                <a:cs typeface="+mn-cs"/>
              </a:rPr>
              <a:t> – Rules that slice and dice the data within a dataset and apply an algorithm in order to assess the credibility of the dataset as a whole, e.g. an automatic year-on-year assessment of credibility.</a:t>
            </a:r>
          </a:p>
          <a:p>
            <a:endParaRPr lang="en-GB" dirty="0"/>
          </a:p>
        </p:txBody>
      </p:sp>
      <p:sp>
        <p:nvSpPr>
          <p:cNvPr id="4" name="Slide Number Placeholder 3"/>
          <p:cNvSpPr>
            <a:spLocks noGrp="1"/>
          </p:cNvSpPr>
          <p:nvPr>
            <p:ph type="sldNum" sz="quarter" idx="10"/>
          </p:nvPr>
        </p:nvSpPr>
        <p:spPr/>
        <p:txBody>
          <a:bodyPr/>
          <a:lstStyle/>
          <a:p>
            <a:fld id="{83386A04-B7A5-4107-BA92-0653E491A829}" type="slidenum">
              <a:rPr lang="en-GB" smtClean="0"/>
              <a:t>13</a:t>
            </a:fld>
            <a:endParaRPr lang="en-GB"/>
          </a:p>
        </p:txBody>
      </p:sp>
    </p:spTree>
    <p:extLst>
      <p:ext uri="{BB962C8B-B14F-4D97-AF65-F5344CB8AC3E}">
        <p14:creationId xmlns:p14="http://schemas.microsoft.com/office/powerpoint/2010/main" val="1479884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results of the implicit validation rule failures are shown to the user alongside the explicit validation rule failures.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table above lists the properties that can be defined in the metadata that are used to create implicit validation rules.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level column indicates which one of the three levels of implicit rules the property falls into. This determines the extent to which data can be processed and assured.</a:t>
            </a:r>
            <a:endParaRPr lang="en-GB" dirty="0"/>
          </a:p>
        </p:txBody>
      </p:sp>
      <p:sp>
        <p:nvSpPr>
          <p:cNvPr id="4" name="Slide Number Placeholder 3"/>
          <p:cNvSpPr>
            <a:spLocks noGrp="1"/>
          </p:cNvSpPr>
          <p:nvPr>
            <p:ph type="sldNum" sz="quarter" idx="10"/>
          </p:nvPr>
        </p:nvSpPr>
        <p:spPr/>
        <p:txBody>
          <a:bodyPr/>
          <a:lstStyle/>
          <a:p>
            <a:fld id="{83386A04-B7A5-4107-BA92-0653E491A829}" type="slidenum">
              <a:rPr lang="en-GB" smtClean="0"/>
              <a:t>14</a:t>
            </a:fld>
            <a:endParaRPr lang="en-GB"/>
          </a:p>
        </p:txBody>
      </p:sp>
    </p:spTree>
    <p:extLst>
      <p:ext uri="{BB962C8B-B14F-4D97-AF65-F5344CB8AC3E}">
        <p14:creationId xmlns:p14="http://schemas.microsoft.com/office/powerpoint/2010/main" val="3700966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kern="1200" dirty="0">
                <a:effectLst/>
                <a:latin typeface="+mn-lt"/>
                <a:ea typeface="+mn-ea"/>
                <a:cs typeface="+mn-cs"/>
              </a:rPr>
              <a:t>Validation failures do not </a:t>
            </a:r>
            <a:r>
              <a:rPr lang="en-GB" dirty="0"/>
              <a:t>necessarily prevent </a:t>
            </a:r>
            <a:r>
              <a:rPr lang="en-GB" kern="1200" dirty="0">
                <a:effectLst/>
                <a:latin typeface="+mn-lt"/>
                <a:ea typeface="+mn-ea"/>
                <a:cs typeface="+mn-cs"/>
              </a:rPr>
              <a:t>further processing from taking place.</a:t>
            </a:r>
            <a:r>
              <a:rPr lang="en-GB" dirty="0"/>
              <a:t> </a:t>
            </a:r>
            <a:r>
              <a:rPr lang="en-GB" kern="1200" dirty="0">
                <a:effectLst/>
                <a:latin typeface="+mn-lt"/>
                <a:ea typeface="+mn-ea"/>
                <a:cs typeface="+mn-cs"/>
              </a:rPr>
              <a:t> This allows validation results to be calculated and displayed even if other fields are invalid.</a:t>
            </a:r>
          </a:p>
          <a:p>
            <a:endParaRPr lang="en-GB" sz="1200" kern="1200" dirty="0">
              <a:solidFill>
                <a:schemeClr val="tx1"/>
              </a:solidFill>
              <a:effectLst/>
              <a:latin typeface="+mn-lt"/>
              <a:ea typeface="+mn-ea"/>
              <a:cs typeface="+mn-cs"/>
            </a:endParaRPr>
          </a:p>
          <a:p>
            <a:r>
              <a:rPr lang="en-GB" kern="1200" dirty="0">
                <a:effectLst/>
                <a:latin typeface="+mn-lt"/>
                <a:ea typeface="+mn-ea"/>
                <a:cs typeface="+mn-cs"/>
              </a:rPr>
              <a:t>The table above shows what processing is performed and what results are displayed depending on the validation state.</a:t>
            </a:r>
            <a:endParaRPr lang="en-GB" dirty="0">
              <a:latin typeface="+mn-lt"/>
            </a:endParaRPr>
          </a:p>
          <a:p>
            <a:endParaRPr lang="en-GB" dirty="0"/>
          </a:p>
          <a:p>
            <a:r>
              <a:rPr lang="en-GB" b="0" dirty="0"/>
              <a:t>Please note that the three levels of implicit rules processing may not be delivered in the first release of the system – this is under discussion at the time of writing.</a:t>
            </a:r>
          </a:p>
          <a:p>
            <a:endParaRPr lang="en-GB" dirty="0"/>
          </a:p>
        </p:txBody>
      </p:sp>
      <p:sp>
        <p:nvSpPr>
          <p:cNvPr id="4" name="Slide Number Placeholder 3"/>
          <p:cNvSpPr>
            <a:spLocks noGrp="1"/>
          </p:cNvSpPr>
          <p:nvPr>
            <p:ph type="sldNum" sz="quarter" idx="10"/>
          </p:nvPr>
        </p:nvSpPr>
        <p:spPr/>
        <p:txBody>
          <a:bodyPr/>
          <a:lstStyle/>
          <a:p>
            <a:fld id="{83386A04-B7A5-4107-BA92-0653E491A829}" type="slidenum">
              <a:rPr lang="en-GB" smtClean="0"/>
              <a:t>15</a:t>
            </a:fld>
            <a:endParaRPr lang="en-GB"/>
          </a:p>
        </p:txBody>
      </p:sp>
    </p:spTree>
    <p:extLst>
      <p:ext uri="{BB962C8B-B14F-4D97-AF65-F5344CB8AC3E}">
        <p14:creationId xmlns:p14="http://schemas.microsoft.com/office/powerpoint/2010/main" val="3715865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3386A04-B7A5-4107-BA92-0653E491A829}" type="slidenum">
              <a:rPr lang="en-GB" smtClean="0"/>
              <a:t>16</a:t>
            </a:fld>
            <a:endParaRPr lang="en-GB"/>
          </a:p>
        </p:txBody>
      </p:sp>
    </p:spTree>
    <p:extLst>
      <p:ext uri="{BB962C8B-B14F-4D97-AF65-F5344CB8AC3E}">
        <p14:creationId xmlns:p14="http://schemas.microsoft.com/office/powerpoint/2010/main" val="3253692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83386A04-B7A5-4107-BA92-0653E491A829}" type="slidenum">
              <a:rPr lang="en-GB" smtClean="0"/>
              <a:t>3</a:t>
            </a:fld>
            <a:endParaRPr lang="en-GB"/>
          </a:p>
        </p:txBody>
      </p:sp>
    </p:spTree>
    <p:extLst>
      <p:ext uri="{BB962C8B-B14F-4D97-AF65-F5344CB8AC3E}">
        <p14:creationId xmlns:p14="http://schemas.microsoft.com/office/powerpoint/2010/main" val="341223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taken three separate data collections, and translated them into a single collection, expressed in a sector-owned, observed data language.</a:t>
            </a:r>
          </a:p>
          <a:p>
            <a:endParaRPr lang="en-GB" dirty="0"/>
          </a:p>
          <a:p>
            <a:r>
              <a:rPr lang="en-GB" dirty="0"/>
              <a:t>Details of the entities and fields to be collected are presented in the Data dictionary in the Coding manual (found in the Data collection section of the website), which forms the core of this publication.</a:t>
            </a:r>
          </a:p>
          <a:p>
            <a:endParaRPr lang="en-GB" dirty="0"/>
          </a:p>
          <a:p>
            <a:r>
              <a:rPr lang="en-GB" dirty="0"/>
              <a:t>The Specification is a further development of the concepts and structures that have been refined over the past two years, and which are now largely stable.</a:t>
            </a:r>
          </a:p>
        </p:txBody>
      </p:sp>
      <p:sp>
        <p:nvSpPr>
          <p:cNvPr id="4" name="Slide Number Placeholder 3"/>
          <p:cNvSpPr>
            <a:spLocks noGrp="1"/>
          </p:cNvSpPr>
          <p:nvPr>
            <p:ph type="sldNum" sz="quarter" idx="10"/>
          </p:nvPr>
        </p:nvSpPr>
        <p:spPr/>
        <p:txBody>
          <a:bodyPr/>
          <a:lstStyle/>
          <a:p>
            <a:fld id="{83386A04-B7A5-4107-BA92-0653E491A829}" type="slidenum">
              <a:rPr lang="en-GB" smtClean="0"/>
              <a:t>4</a:t>
            </a:fld>
            <a:endParaRPr lang="en-GB"/>
          </a:p>
        </p:txBody>
      </p:sp>
    </p:spTree>
    <p:extLst>
      <p:ext uri="{BB962C8B-B14F-4D97-AF65-F5344CB8AC3E}">
        <p14:creationId xmlns:p14="http://schemas.microsoft.com/office/powerpoint/2010/main" val="568651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moving from a system of discrete and retrospective annual data collections, to a model of continuous data collection. Data is related to events, so if nothing happens during a period, nothing need be returned. Student personal characteristics and course information need only be returned once. Three Reference periods per year ensure consistent, comparable data can be produced for a wide range of public purposes.</a:t>
            </a:r>
          </a:p>
          <a:p>
            <a:endParaRPr lang="en-GB" dirty="0"/>
          </a:p>
          <a:p>
            <a:r>
              <a:rPr lang="en-GB" dirty="0"/>
              <a:t>In this model, HE providers have the option to smooth resourcing and increase efficiencies by adopting best practice in data management; by validating data close to the point of capture; and by sharing new/changing data with HESA as small updates, processed automatically.</a:t>
            </a:r>
          </a:p>
          <a:p>
            <a:endParaRPr lang="en-GB" dirty="0"/>
          </a:p>
          <a:p>
            <a:r>
              <a:rPr lang="en-GB" dirty="0"/>
              <a:t>We recognise that there are many different journeys HE providers are on towards improving the way they manage data, and so collection can still be managed through bulk file uploads whether through regular updates or through bulk updates towards the end of each Reference period as an old-style “commit” deadline. A data entry tool will also be available.</a:t>
            </a:r>
          </a:p>
        </p:txBody>
      </p:sp>
      <p:sp>
        <p:nvSpPr>
          <p:cNvPr id="4" name="Slide Number Placeholder 3"/>
          <p:cNvSpPr>
            <a:spLocks noGrp="1"/>
          </p:cNvSpPr>
          <p:nvPr>
            <p:ph type="sldNum" sz="quarter" idx="10"/>
          </p:nvPr>
        </p:nvSpPr>
        <p:spPr/>
        <p:txBody>
          <a:bodyPr/>
          <a:lstStyle/>
          <a:p>
            <a:fld id="{83386A04-B7A5-4107-BA92-0653E491A829}" type="slidenum">
              <a:rPr lang="en-GB" smtClean="0"/>
              <a:t>5</a:t>
            </a:fld>
            <a:endParaRPr lang="en-GB"/>
          </a:p>
        </p:txBody>
      </p:sp>
    </p:spTree>
    <p:extLst>
      <p:ext uri="{BB962C8B-B14F-4D97-AF65-F5344CB8AC3E}">
        <p14:creationId xmlns:p14="http://schemas.microsoft.com/office/powerpoint/2010/main" val="1502559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200" dirty="0"/>
              <a:t>The collection system will always be open, and data is submitted following business events (such as running courses, registration, enrolment, graduation, </a:t>
            </a:r>
            <a:r>
              <a:rPr lang="en-GB" sz="1200" i="0" dirty="0"/>
              <a:t>etc.)</a:t>
            </a:r>
            <a:r>
              <a:rPr lang="en-GB" sz="1200" dirty="0"/>
              <a:t> and then updates are submitted. In effect the work of submitting data to HESA becomes one of continual submission of changes (in the form of new and updated data) and quality assurance is spread throughout the year, punctuated by Sign-off prior to Dissemination points. </a:t>
            </a:r>
          </a:p>
          <a:p>
            <a:pPr>
              <a:lnSpc>
                <a:spcPct val="150000"/>
              </a:lnSpc>
            </a:pPr>
            <a:endParaRPr lang="en-GB" sz="1200" dirty="0"/>
          </a:p>
          <a:p>
            <a:pPr marL="0" marR="0" lvl="0" indent="0" algn="l" defTabSz="914400" rtl="0" eaLnBrk="1" fontAlgn="auto" latinLnBrk="0" hangingPunct="1">
              <a:lnSpc>
                <a:spcPct val="150000"/>
              </a:lnSpc>
              <a:spcBef>
                <a:spcPts val="0"/>
              </a:spcBef>
              <a:spcAft>
                <a:spcPts val="0"/>
              </a:spcAft>
              <a:buClrTx/>
              <a:buSzTx/>
              <a:buFontTx/>
              <a:buNone/>
              <a:tabLst/>
              <a:defRPr/>
            </a:pPr>
            <a:r>
              <a:rPr lang="en-GB" sz="1200" dirty="0"/>
              <a:t>There will only be one Student record, which accumulates over time. New data in-scope will be signed-off after each Reference period, adding to the single longitudinal dataset (and where exception processing occurs, rectifying previous errors or omissions).</a:t>
            </a:r>
          </a:p>
          <a:p>
            <a:pPr>
              <a:lnSpc>
                <a:spcPct val="150000"/>
              </a:lnSpc>
            </a:pPr>
            <a:endParaRPr lang="en-GB" sz="1200" dirty="0"/>
          </a:p>
          <a:p>
            <a:pPr>
              <a:lnSpc>
                <a:spcPct val="150000"/>
              </a:lnSpc>
            </a:pPr>
            <a:r>
              <a:rPr lang="en-GB" sz="1200" dirty="0"/>
              <a:t>Please note that the dates of the Reference periods in the above diagram are only indicative at this point.</a:t>
            </a:r>
          </a:p>
        </p:txBody>
      </p:sp>
      <p:sp>
        <p:nvSpPr>
          <p:cNvPr id="4" name="Slide Number Placeholder 3"/>
          <p:cNvSpPr>
            <a:spLocks noGrp="1"/>
          </p:cNvSpPr>
          <p:nvPr>
            <p:ph type="sldNum" sz="quarter" idx="10"/>
          </p:nvPr>
        </p:nvSpPr>
        <p:spPr/>
        <p:txBody>
          <a:bodyPr/>
          <a:lstStyle/>
          <a:p>
            <a:fld id="{83386A04-B7A5-4107-BA92-0653E491A829}" type="slidenum">
              <a:rPr lang="en-GB" smtClean="0"/>
              <a:t>6</a:t>
            </a:fld>
            <a:endParaRPr lang="en-GB"/>
          </a:p>
        </p:txBody>
      </p:sp>
    </p:spTree>
    <p:extLst>
      <p:ext uri="{BB962C8B-B14F-4D97-AF65-F5344CB8AC3E}">
        <p14:creationId xmlns:p14="http://schemas.microsoft.com/office/powerpoint/2010/main" val="3283929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Reference periods are a contiguous (sharing a common border, but not overlapping) date range that defines the data that is in-scope for validation and sign-off.  A Reference period is followed by a Dissemination point which defines the deadline by which the data must be signed-off.</a:t>
            </a:r>
          </a:p>
        </p:txBody>
      </p:sp>
      <p:sp>
        <p:nvSpPr>
          <p:cNvPr id="4" name="Slide Number Placeholder 3"/>
          <p:cNvSpPr>
            <a:spLocks noGrp="1"/>
          </p:cNvSpPr>
          <p:nvPr>
            <p:ph type="sldNum" sz="quarter" idx="10"/>
          </p:nvPr>
        </p:nvSpPr>
        <p:spPr/>
        <p:txBody>
          <a:bodyPr/>
          <a:lstStyle/>
          <a:p>
            <a:fld id="{83386A04-B7A5-4107-BA92-0653E491A829}" type="slidenum">
              <a:rPr lang="en-GB" smtClean="0"/>
              <a:t>7</a:t>
            </a:fld>
            <a:endParaRPr lang="en-GB"/>
          </a:p>
        </p:txBody>
      </p:sp>
    </p:spTree>
    <p:extLst>
      <p:ext uri="{BB962C8B-B14F-4D97-AF65-F5344CB8AC3E}">
        <p14:creationId xmlns:p14="http://schemas.microsoft.com/office/powerpoint/2010/main" val="2724547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Dissemination points have not yet been finalised. These will be refined through Alpha. However, as a rough guide only, and in a Business-As-Usual state, we currently anticipate that:</a:t>
            </a:r>
          </a:p>
          <a:p>
            <a:pPr marL="0" indent="0">
              <a:buFont typeface="Arial" panose="020B0604020202020204" pitchFamily="34" charset="0"/>
              <a:buNone/>
            </a:pPr>
            <a:r>
              <a:rPr lang="en-GB" dirty="0"/>
              <a:t> </a:t>
            </a:r>
          </a:p>
          <a:p>
            <a:pPr marL="171450" indent="-171450">
              <a:buFont typeface="Arial" panose="020B0604020202020204" pitchFamily="34" charset="0"/>
              <a:buChar char="•"/>
            </a:pPr>
            <a:r>
              <a:rPr lang="en-GB" dirty="0"/>
              <a:t>Reference period one (RP1) will have a Dissemination point about two to three weeks after its end (to enable data to be analysed and used prior to the end of the calendar year).</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Reference period two’s (RP2) Dissemination point will be about a month after the Reference period ends.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Reference period three’s (RP3) Dissemination point will occur about two months after the Reference period ends.</a:t>
            </a:r>
          </a:p>
          <a:p>
            <a:endParaRPr lang="en-GB" dirty="0"/>
          </a:p>
          <a:p>
            <a:r>
              <a:rPr lang="en-GB" dirty="0"/>
              <a:t>We will confirm this information and plans for adjustment during the transition year in due course.</a:t>
            </a:r>
          </a:p>
        </p:txBody>
      </p:sp>
      <p:sp>
        <p:nvSpPr>
          <p:cNvPr id="4" name="Slide Number Placeholder 3"/>
          <p:cNvSpPr>
            <a:spLocks noGrp="1"/>
          </p:cNvSpPr>
          <p:nvPr>
            <p:ph type="sldNum" sz="quarter" idx="10"/>
          </p:nvPr>
        </p:nvSpPr>
        <p:spPr/>
        <p:txBody>
          <a:bodyPr/>
          <a:lstStyle/>
          <a:p>
            <a:fld id="{83386A04-B7A5-4107-BA92-0653E491A829}" type="slidenum">
              <a:rPr lang="en-GB" smtClean="0"/>
              <a:t>8</a:t>
            </a:fld>
            <a:endParaRPr lang="en-GB"/>
          </a:p>
        </p:txBody>
      </p:sp>
    </p:spTree>
    <p:extLst>
      <p:ext uri="{BB962C8B-B14F-4D97-AF65-F5344CB8AC3E}">
        <p14:creationId xmlns:p14="http://schemas.microsoft.com/office/powerpoint/2010/main" val="853433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386A04-B7A5-4107-BA92-0653E491A829}" type="slidenum">
              <a:rPr lang="en-GB" smtClean="0"/>
              <a:t>9</a:t>
            </a:fld>
            <a:endParaRPr lang="en-GB"/>
          </a:p>
        </p:txBody>
      </p:sp>
    </p:spTree>
    <p:extLst>
      <p:ext uri="{BB962C8B-B14F-4D97-AF65-F5344CB8AC3E}">
        <p14:creationId xmlns:p14="http://schemas.microsoft.com/office/powerpoint/2010/main" val="1334468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386A04-B7A5-4107-BA92-0653E491A829}" type="slidenum">
              <a:rPr lang="en-GB" smtClean="0"/>
              <a:t>10</a:t>
            </a:fld>
            <a:endParaRPr lang="en-GB"/>
          </a:p>
        </p:txBody>
      </p:sp>
    </p:spTree>
    <p:extLst>
      <p:ext uri="{BB962C8B-B14F-4D97-AF65-F5344CB8AC3E}">
        <p14:creationId xmlns:p14="http://schemas.microsoft.com/office/powerpoint/2010/main" val="2606046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ar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721476"/>
            <a:ext cx="9149339" cy="16457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404000"/>
            <a:ext cx="9144000" cy="2266201"/>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3109" y="324000"/>
            <a:ext cx="1469782" cy="581914"/>
          </a:xfrm>
          <a:prstGeom prst="rect">
            <a:avLst/>
          </a:prstGeom>
        </p:spPr>
      </p:pic>
      <p:sp>
        <p:nvSpPr>
          <p:cNvPr id="6" name="Title Placeholder 1"/>
          <p:cNvSpPr txBox="1">
            <a:spLocks/>
          </p:cNvSpPr>
          <p:nvPr userDrawn="1"/>
        </p:nvSpPr>
        <p:spPr>
          <a:xfrm>
            <a:off x="360000" y="5699564"/>
            <a:ext cx="7886700" cy="631496"/>
          </a:xfrm>
          <a:prstGeom prst="rect">
            <a:avLst/>
          </a:prstGeom>
        </p:spPr>
        <p:txBody>
          <a:bodyPr vert="horz" lIns="0" tIns="0" rIns="0" bIns="0" rtlCol="0" anchor="t" anchorCtr="0">
            <a:normAutofit/>
          </a:bodyPr>
          <a:lstStyle>
            <a:lvl1pPr algn="l" defTabSz="914400" rtl="0" eaLnBrk="1" latinLnBrk="0" hangingPunct="1">
              <a:lnSpc>
                <a:spcPts val="46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endParaRPr lang="en-US" sz="1800" b="0"/>
          </a:p>
        </p:txBody>
      </p:sp>
      <p:sp>
        <p:nvSpPr>
          <p:cNvPr id="5" name="Text Placeholder 4"/>
          <p:cNvSpPr>
            <a:spLocks noGrp="1"/>
          </p:cNvSpPr>
          <p:nvPr>
            <p:ph type="body" sz="quarter" idx="11" hasCustomPrompt="1"/>
          </p:nvPr>
        </p:nvSpPr>
        <p:spPr>
          <a:xfrm>
            <a:off x="546072" y="6293744"/>
            <a:ext cx="7700628" cy="347663"/>
          </a:xfrm>
          <a:prstGeom prst="rect">
            <a:avLst/>
          </a:prstGeom>
        </p:spPr>
        <p:txBody>
          <a:bodyPr/>
          <a:lstStyle>
            <a:lvl1pPr marL="0" indent="0">
              <a:buFontTx/>
              <a:buNone/>
              <a:defRPr sz="1800"/>
            </a:lvl1pPr>
          </a:lstStyle>
          <a:p>
            <a:pPr lvl="0"/>
            <a:r>
              <a:rPr lang="en-US"/>
              <a:t>Date</a:t>
            </a:r>
            <a:endParaRPr lang="en-GB"/>
          </a:p>
        </p:txBody>
      </p:sp>
      <p:sp>
        <p:nvSpPr>
          <p:cNvPr id="9" name="Title 1"/>
          <p:cNvSpPr>
            <a:spLocks noGrp="1"/>
          </p:cNvSpPr>
          <p:nvPr>
            <p:ph type="ctrTitle"/>
          </p:nvPr>
        </p:nvSpPr>
        <p:spPr>
          <a:xfrm>
            <a:off x="546072" y="4648168"/>
            <a:ext cx="7700628" cy="893961"/>
          </a:xfrm>
          <a:prstGeom prst="rect">
            <a:avLst/>
          </a:prstGeom>
        </p:spPr>
        <p:txBody>
          <a:bodyPr anchor="t">
            <a:normAutofit/>
          </a:bodyPr>
          <a:lstStyle>
            <a:lvl1pPr algn="l">
              <a:defRPr sz="3600" b="1"/>
            </a:lvl1pPr>
          </a:lstStyle>
          <a:p>
            <a:r>
              <a:rPr lang="en-US"/>
              <a:t>Click to edit Master title style</a:t>
            </a:r>
            <a:endParaRPr lang="en-GB"/>
          </a:p>
        </p:txBody>
      </p:sp>
      <p:sp>
        <p:nvSpPr>
          <p:cNvPr id="10" name="Subtitle 2"/>
          <p:cNvSpPr>
            <a:spLocks noGrp="1"/>
          </p:cNvSpPr>
          <p:nvPr>
            <p:ph type="subTitle" idx="1"/>
          </p:nvPr>
        </p:nvSpPr>
        <p:spPr>
          <a:xfrm>
            <a:off x="546072" y="5542129"/>
            <a:ext cx="7700628" cy="538314"/>
          </a:xfrm>
          <a:prstGeom prst="rect">
            <a:avLst/>
          </a:prstGeo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36751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a two column">
    <p:spTree>
      <p:nvGrpSpPr>
        <p:cNvPr id="1" name=""/>
        <p:cNvGrpSpPr/>
        <p:nvPr/>
      </p:nvGrpSpPr>
      <p:grpSpPr>
        <a:xfrm>
          <a:off x="0" y="0"/>
          <a:ext cx="0" cy="0"/>
          <a:chOff x="0" y="0"/>
          <a:chExt cx="0" cy="0"/>
        </a:xfrm>
      </p:grpSpPr>
      <p:sp>
        <p:nvSpPr>
          <p:cNvPr id="3" name="Title 1"/>
          <p:cNvSpPr>
            <a:spLocks noGrp="1"/>
          </p:cNvSpPr>
          <p:nvPr>
            <p:ph type="title"/>
          </p:nvPr>
        </p:nvSpPr>
        <p:spPr>
          <a:xfrm>
            <a:off x="360000" y="990001"/>
            <a:ext cx="8490270" cy="871806"/>
          </a:xfrm>
          <a:prstGeom prst="rect">
            <a:avLst/>
          </a:prstGeom>
        </p:spPr>
        <p:txBody>
          <a:bodyPr lIns="0" tIns="0" rIns="0" bIns="0" anchor="t" anchorCtr="0"/>
          <a:lstStyle>
            <a:lvl1pPr>
              <a:defRPr sz="3500"/>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205" y="324000"/>
            <a:ext cx="1043189" cy="413018"/>
          </a:xfrm>
          <a:prstGeom prst="rect">
            <a:avLst/>
          </a:prstGeom>
        </p:spPr>
      </p:pic>
      <p:sp>
        <p:nvSpPr>
          <p:cNvPr id="5" name="Content Placeholder 2"/>
          <p:cNvSpPr>
            <a:spLocks noGrp="1"/>
          </p:cNvSpPr>
          <p:nvPr>
            <p:ph idx="13"/>
          </p:nvPr>
        </p:nvSpPr>
        <p:spPr>
          <a:xfrm>
            <a:off x="360000" y="1944000"/>
            <a:ext cx="4134180" cy="4292413"/>
          </a:xfrm>
          <a:prstGeom prst="rect">
            <a:avLst/>
          </a:prstGeom>
        </p:spPr>
        <p:txBody>
          <a:bodyPr/>
          <a:lstStyle>
            <a:lvl1pPr>
              <a:defRPr sz="24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p:cNvSpPr>
            <a:spLocks noGrp="1"/>
          </p:cNvSpPr>
          <p:nvPr>
            <p:ph idx="14"/>
          </p:nvPr>
        </p:nvSpPr>
        <p:spPr>
          <a:xfrm>
            <a:off x="4716090" y="1944000"/>
            <a:ext cx="4134180" cy="4292413"/>
          </a:xfrm>
          <a:prstGeom prst="rect">
            <a:avLst/>
          </a:prstGeom>
        </p:spPr>
        <p:txBody>
          <a:bodyPr/>
          <a:lstStyle>
            <a:lvl1pPr>
              <a:defRPr sz="24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721476"/>
            <a:ext cx="9149339" cy="164578"/>
          </a:xfrm>
          <a:prstGeom prst="rect">
            <a:avLst/>
          </a:prstGeom>
        </p:spPr>
      </p:pic>
    </p:spTree>
    <p:extLst>
      <p:ext uri="{BB962C8B-B14F-4D97-AF65-F5344CB8AC3E}">
        <p14:creationId xmlns:p14="http://schemas.microsoft.com/office/powerpoint/2010/main" val="481105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dia two column no 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205" y="324000"/>
            <a:ext cx="1043189" cy="413018"/>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721476"/>
            <a:ext cx="9149339" cy="164578"/>
          </a:xfrm>
          <a:prstGeom prst="rect">
            <a:avLst/>
          </a:prstGeom>
        </p:spPr>
      </p:pic>
      <p:sp>
        <p:nvSpPr>
          <p:cNvPr id="6" name="Content Placeholder 3"/>
          <p:cNvSpPr>
            <a:spLocks noGrp="1"/>
          </p:cNvSpPr>
          <p:nvPr>
            <p:ph sz="half" idx="2"/>
          </p:nvPr>
        </p:nvSpPr>
        <p:spPr>
          <a:xfrm>
            <a:off x="359999" y="990002"/>
            <a:ext cx="4122001" cy="5246410"/>
          </a:xfrm>
          <a:prstGeom prst="rect">
            <a:avLst/>
          </a:prstGeom>
        </p:spPr>
        <p:txBody>
          <a:bodyPr/>
          <a:lstStyle>
            <a:lvl1pPr>
              <a:defRPr sz="2400">
                <a:latin typeface="Arial" panose="020B0604020202020204" pitchFamily="34" charset="0"/>
                <a:cs typeface="Arial" panose="020B0604020202020204" pitchFamily="34" charset="0"/>
              </a:defRPr>
            </a:lvl1pPr>
            <a:lvl2pPr marL="540000" indent="-180000">
              <a:buFont typeface="Symbol" panose="05050102010706020507" pitchFamily="18" charset="2"/>
              <a:buChar char="-"/>
              <a:defRPr sz="2200">
                <a:latin typeface="Arial" panose="020B0604020202020204" pitchFamily="34" charset="0"/>
                <a:cs typeface="Arial" panose="020B0604020202020204" pitchFamily="34" charset="0"/>
              </a:defRPr>
            </a:lvl2pPr>
            <a:lvl3pPr marL="720000" indent="-180000">
              <a:buFont typeface="Symbol" panose="05050102010706020507" pitchFamily="18" charset="2"/>
              <a:buChar char="-"/>
              <a:defRPr sz="2000">
                <a:latin typeface="Arial" panose="020B0604020202020204" pitchFamily="34" charset="0"/>
                <a:cs typeface="Arial" panose="020B0604020202020204" pitchFamily="34" charset="0"/>
              </a:defRPr>
            </a:lvl3pPr>
            <a:lvl4pPr marL="900000" indent="-180000">
              <a:buFont typeface="Symbol" panose="05050102010706020507" pitchFamily="18" charset="2"/>
              <a:buChar char="-"/>
              <a:defRPr sz="2000">
                <a:latin typeface="Arial" panose="020B0604020202020204" pitchFamily="34" charset="0"/>
                <a:cs typeface="Arial" panose="020B0604020202020204" pitchFamily="34" charset="0"/>
              </a:defRPr>
            </a:lvl4pPr>
            <a:lvl5pPr marL="1080000" indent="-180000">
              <a:buFont typeface="Symbol" panose="05050102010706020507" pitchFamily="18" charset="2"/>
              <a:buChar cha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3"/>
          <p:cNvSpPr>
            <a:spLocks noGrp="1"/>
          </p:cNvSpPr>
          <p:nvPr>
            <p:ph sz="half" idx="17"/>
          </p:nvPr>
        </p:nvSpPr>
        <p:spPr>
          <a:xfrm>
            <a:off x="4700528" y="990001"/>
            <a:ext cx="4122001" cy="5246411"/>
          </a:xfrm>
          <a:prstGeom prst="rect">
            <a:avLst/>
          </a:prstGeom>
        </p:spPr>
        <p:txBody>
          <a:bodyPr/>
          <a:lstStyle>
            <a:lvl1pPr>
              <a:defRPr sz="2400">
                <a:latin typeface="Arial" panose="020B0604020202020204" pitchFamily="34" charset="0"/>
                <a:cs typeface="Arial" panose="020B0604020202020204" pitchFamily="34" charset="0"/>
              </a:defRPr>
            </a:lvl1pPr>
            <a:lvl2pPr marL="540000" indent="-180000">
              <a:buFont typeface="Symbol" panose="05050102010706020507" pitchFamily="18" charset="2"/>
              <a:buChar char="-"/>
              <a:defRPr sz="2200">
                <a:latin typeface="Arial" panose="020B0604020202020204" pitchFamily="34" charset="0"/>
                <a:cs typeface="Arial" panose="020B0604020202020204" pitchFamily="34" charset="0"/>
              </a:defRPr>
            </a:lvl2pPr>
            <a:lvl3pPr marL="720000" indent="-180000">
              <a:buFont typeface="Symbol" panose="05050102010706020507" pitchFamily="18" charset="2"/>
              <a:buChar char="-"/>
              <a:defRPr sz="2000">
                <a:latin typeface="Arial" panose="020B0604020202020204" pitchFamily="34" charset="0"/>
                <a:cs typeface="Arial" panose="020B0604020202020204" pitchFamily="34" charset="0"/>
              </a:defRPr>
            </a:lvl3pPr>
            <a:lvl4pPr marL="900000" indent="-180000">
              <a:buFont typeface="Symbol" panose="05050102010706020507" pitchFamily="18" charset="2"/>
              <a:buChar char="-"/>
              <a:defRPr sz="2000">
                <a:latin typeface="Arial" panose="020B0604020202020204" pitchFamily="34" charset="0"/>
                <a:cs typeface="Arial" panose="020B0604020202020204" pitchFamily="34" charset="0"/>
              </a:defRPr>
            </a:lvl4pPr>
            <a:lvl5pPr marL="1080000" indent="-180000">
              <a:buFont typeface="Symbol" panose="05050102010706020507" pitchFamily="18" charset="2"/>
              <a:buChar cha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53800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1"/>
            <a:ext cx="8424000" cy="871806"/>
          </a:xfrm>
          <a:prstGeom prst="rect">
            <a:avLst/>
          </a:prstGeom>
        </p:spPr>
        <p:txBody>
          <a:bodyPr lIns="0" tIns="0" rIns="0" bIns="0" anchor="t" anchorCtr="0"/>
          <a:lstStyle>
            <a:lvl1pPr>
              <a:defRPr sz="3500"/>
            </a:lvl1p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205" y="324000"/>
            <a:ext cx="1043189" cy="41301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721476"/>
            <a:ext cx="9149339" cy="164578"/>
          </a:xfrm>
          <a:prstGeom prst="rect">
            <a:avLst/>
          </a:prstGeom>
        </p:spPr>
      </p:pic>
    </p:spTree>
    <p:extLst>
      <p:ext uri="{BB962C8B-B14F-4D97-AF65-F5344CB8AC3E}">
        <p14:creationId xmlns:p14="http://schemas.microsoft.com/office/powerpoint/2010/main" val="2880940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205" y="324000"/>
            <a:ext cx="1043189" cy="41301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721476"/>
            <a:ext cx="9149339" cy="164578"/>
          </a:xfrm>
          <a:prstGeom prst="rect">
            <a:avLst/>
          </a:prstGeom>
        </p:spPr>
      </p:pic>
    </p:spTree>
    <p:extLst>
      <p:ext uri="{BB962C8B-B14F-4D97-AF65-F5344CB8AC3E}">
        <p14:creationId xmlns:p14="http://schemas.microsoft.com/office/powerpoint/2010/main" val="3609610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37048" y="477579"/>
            <a:ext cx="8229600" cy="684799"/>
          </a:xfrm>
        </p:spPr>
        <p:txBody>
          <a:bodyPr>
            <a:noAutofit/>
          </a:bodyPr>
          <a:lstStyle>
            <a:lvl1pPr>
              <a:defRPr sz="2400">
                <a:solidFill>
                  <a:schemeClr val="accent2">
                    <a:lumMod val="50000"/>
                  </a:schemeClr>
                </a:solidFill>
              </a:defRPr>
            </a:lvl1pPr>
          </a:lstStyle>
          <a:p>
            <a:r>
              <a:rPr lang="en-US"/>
              <a:t>Click to edit Master title style</a:t>
            </a:r>
          </a:p>
        </p:txBody>
      </p:sp>
      <p:sp>
        <p:nvSpPr>
          <p:cNvPr id="3" name="Content Placeholder 2"/>
          <p:cNvSpPr>
            <a:spLocks noGrp="1"/>
          </p:cNvSpPr>
          <p:nvPr>
            <p:ph idx="1"/>
          </p:nvPr>
        </p:nvSpPr>
        <p:spPr>
          <a:xfrm>
            <a:off x="437048" y="1316765"/>
            <a:ext cx="8229600" cy="4320000"/>
          </a:xfrm>
        </p:spPr>
        <p:txBody>
          <a:bodyPr vert="horz" lIns="91440" tIns="45720" rIns="91440" bIns="45720" rtlCol="0" anchor="t" anchorCtr="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457200" y="469897"/>
            <a:ext cx="8229600" cy="0"/>
          </a:xfrm>
          <a:prstGeom prst="line">
            <a:avLst/>
          </a:prstGeom>
          <a:ln w="12700" cmpd="sng">
            <a:solidFill>
              <a:schemeClr val="accent2"/>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0141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UBLE TITLE AND SUB">
    <p:spTree>
      <p:nvGrpSpPr>
        <p:cNvPr id="1" name=""/>
        <p:cNvGrpSpPr/>
        <p:nvPr/>
      </p:nvGrpSpPr>
      <p:grpSpPr>
        <a:xfrm>
          <a:off x="0" y="0"/>
          <a:ext cx="0" cy="0"/>
          <a:chOff x="0" y="0"/>
          <a:chExt cx="0" cy="0"/>
        </a:xfrm>
      </p:grpSpPr>
      <p:sp>
        <p:nvSpPr>
          <p:cNvPr id="2" name="Title 1"/>
          <p:cNvSpPr>
            <a:spLocks noGrp="1"/>
          </p:cNvSpPr>
          <p:nvPr>
            <p:ph type="title"/>
          </p:nvPr>
        </p:nvSpPr>
        <p:spPr>
          <a:xfrm>
            <a:off x="437048" y="477579"/>
            <a:ext cx="8229600" cy="684799"/>
          </a:xfrm>
        </p:spPr>
        <p:txBody>
          <a:bodyPr>
            <a:noAutofit/>
          </a:bodyPr>
          <a:lstStyle>
            <a:lvl1pPr>
              <a:defRPr sz="2400">
                <a:solidFill>
                  <a:schemeClr val="accent2">
                    <a:lumMod val="50000"/>
                  </a:schemeClr>
                </a:solidFill>
              </a:defRPr>
            </a:lvl1pPr>
          </a:lstStyle>
          <a:p>
            <a:r>
              <a:rPr lang="en-US"/>
              <a:t>Click to edit Master title style</a:t>
            </a:r>
          </a:p>
        </p:txBody>
      </p:sp>
      <p:sp>
        <p:nvSpPr>
          <p:cNvPr id="3" name="Content Placeholder 2"/>
          <p:cNvSpPr>
            <a:spLocks noGrp="1"/>
          </p:cNvSpPr>
          <p:nvPr>
            <p:ph idx="1"/>
          </p:nvPr>
        </p:nvSpPr>
        <p:spPr>
          <a:xfrm>
            <a:off x="437048" y="2216551"/>
            <a:ext cx="8229600" cy="3432000"/>
          </a:xfrm>
        </p:spPr>
        <p:txBody>
          <a:bodyPr vert="horz" lIns="91440" tIns="45720" rIns="91440" bIns="45720" rtlCol="0" anchor="t" anchorCtr="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437052" y="1408183"/>
            <a:ext cx="8219543" cy="562560"/>
          </a:xfrm>
        </p:spPr>
        <p:txBody>
          <a:bodyPr>
            <a:noAutofit/>
          </a:bodyPr>
          <a:lstStyle>
            <a:lvl1pPr marL="0" indent="0">
              <a:buNone/>
              <a:defRPr sz="2000">
                <a:solidFill>
                  <a:schemeClr val="accent2">
                    <a:lumMod val="50000"/>
                  </a:schemeClr>
                </a:solidFill>
              </a:defRPr>
            </a:lvl1pPr>
          </a:lstStyle>
          <a:p>
            <a:pPr lvl="0"/>
            <a:r>
              <a:rPr lang="en-US"/>
              <a:t>Click to edit Master text styles</a:t>
            </a:r>
          </a:p>
        </p:txBody>
      </p:sp>
      <p:cxnSp>
        <p:nvCxnSpPr>
          <p:cNvPr id="11" name="Straight Connector 10"/>
          <p:cNvCxnSpPr/>
          <p:nvPr userDrawn="1"/>
        </p:nvCxnSpPr>
        <p:spPr>
          <a:xfrm>
            <a:off x="457200" y="469897"/>
            <a:ext cx="8229600" cy="0"/>
          </a:xfrm>
          <a:prstGeom prst="line">
            <a:avLst/>
          </a:prstGeom>
          <a:ln w="12700" cmpd="sng">
            <a:solidFill>
              <a:schemeClr val="accent2"/>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034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QUOTE / PICTURE">
    <p:spTree>
      <p:nvGrpSpPr>
        <p:cNvPr id="1" name=""/>
        <p:cNvGrpSpPr/>
        <p:nvPr/>
      </p:nvGrpSpPr>
      <p:grpSpPr>
        <a:xfrm>
          <a:off x="0" y="0"/>
          <a:ext cx="0" cy="0"/>
          <a:chOff x="0" y="0"/>
          <a:chExt cx="0" cy="0"/>
        </a:xfrm>
      </p:grpSpPr>
      <p:sp>
        <p:nvSpPr>
          <p:cNvPr id="2" name="Title 1"/>
          <p:cNvSpPr>
            <a:spLocks noGrp="1"/>
          </p:cNvSpPr>
          <p:nvPr>
            <p:ph type="title"/>
          </p:nvPr>
        </p:nvSpPr>
        <p:spPr>
          <a:xfrm>
            <a:off x="437048" y="477579"/>
            <a:ext cx="8229600" cy="684799"/>
          </a:xfrm>
        </p:spPr>
        <p:txBody>
          <a:bodyPr anchor="t" anchorCtr="0">
            <a:noAutofit/>
          </a:bodyPr>
          <a:lstStyle>
            <a:lvl1pPr>
              <a:defRPr sz="2400"/>
            </a:lvl1pPr>
          </a:lstStyle>
          <a:p>
            <a:r>
              <a:rPr lang="en-US"/>
              <a:t>Click to edit Master title style</a:t>
            </a:r>
          </a:p>
        </p:txBody>
      </p:sp>
      <p:sp>
        <p:nvSpPr>
          <p:cNvPr id="3" name="Content Placeholder 2"/>
          <p:cNvSpPr>
            <a:spLocks noGrp="1"/>
          </p:cNvSpPr>
          <p:nvPr>
            <p:ph idx="1"/>
          </p:nvPr>
        </p:nvSpPr>
        <p:spPr>
          <a:xfrm>
            <a:off x="437050" y="2948948"/>
            <a:ext cx="3744416" cy="2687619"/>
          </a:xfrm>
        </p:spPr>
        <p:txBody>
          <a:bodyPr vert="horz" lIns="91440" tIns="45720" rIns="91440" bIns="45720" rtlCol="0" anchor="t" anchorCtr="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idx="13"/>
          </p:nvPr>
        </p:nvSpPr>
        <p:spPr>
          <a:xfrm>
            <a:off x="437050" y="1608630"/>
            <a:ext cx="3744416" cy="956279"/>
          </a:xfrm>
        </p:spPr>
        <p:txBody>
          <a:bodyPr anchor="t" anchorCtr="0">
            <a:noAutofit/>
          </a:bodyPr>
          <a:lstStyle>
            <a:lvl1pPr marL="0" indent="0">
              <a:buSzPct val="100000"/>
              <a:buFont typeface="Arial"/>
              <a:buNone/>
              <a:defRPr sz="1800"/>
            </a:lvl1pPr>
            <a:lvl2pPr marL="133347" indent="0">
              <a:buFont typeface="Arial"/>
              <a:buNone/>
              <a:defRPr sz="1050"/>
            </a:lvl2pPr>
            <a:lvl3pPr marL="267884" indent="0">
              <a:buFont typeface="Arial"/>
              <a:buNone/>
              <a:defRPr sz="900"/>
            </a:lvl3pPr>
            <a:lvl4pPr marL="401230" indent="0">
              <a:buFont typeface="Arial"/>
              <a:buNone/>
              <a:defRPr sz="825"/>
            </a:lvl4pPr>
            <a:lvl5pPr marL="540530" indent="0">
              <a:buFont typeface="Arial"/>
              <a:buNone/>
              <a:defRPr sz="825"/>
            </a:lvl5pPr>
          </a:lstStyle>
          <a:p>
            <a:pPr lvl="0"/>
            <a:r>
              <a:rPr lang="en-US"/>
              <a:t>Click to edit Master text styles</a:t>
            </a:r>
          </a:p>
        </p:txBody>
      </p:sp>
      <p:cxnSp>
        <p:nvCxnSpPr>
          <p:cNvPr id="7" name="Straight Connector 6"/>
          <p:cNvCxnSpPr/>
          <p:nvPr userDrawn="1"/>
        </p:nvCxnSpPr>
        <p:spPr>
          <a:xfrm>
            <a:off x="457201" y="1416603"/>
            <a:ext cx="3744416" cy="0"/>
          </a:xfrm>
          <a:prstGeom prst="line">
            <a:avLst/>
          </a:prstGeom>
          <a:ln w="12700" cmpd="sng">
            <a:solidFill>
              <a:schemeClr val="accent2"/>
            </a:solidFill>
            <a:prstDash val="dot"/>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57201" y="2756925"/>
            <a:ext cx="3744416" cy="0"/>
          </a:xfrm>
          <a:prstGeom prst="line">
            <a:avLst/>
          </a:prstGeom>
          <a:ln w="12700" cmpd="sng">
            <a:solidFill>
              <a:schemeClr val="accent2"/>
            </a:solidFill>
            <a:prstDash val="dot"/>
          </a:ln>
          <a:effectLst/>
        </p:spPr>
        <p:style>
          <a:lnRef idx="2">
            <a:schemeClr val="accent1"/>
          </a:lnRef>
          <a:fillRef idx="0">
            <a:schemeClr val="accent1"/>
          </a:fillRef>
          <a:effectRef idx="1">
            <a:schemeClr val="accent1"/>
          </a:effectRef>
          <a:fontRef idx="minor">
            <a:schemeClr val="tx1"/>
          </a:fontRef>
        </p:style>
      </p:cxnSp>
      <p:sp>
        <p:nvSpPr>
          <p:cNvPr id="11" name="Picture Placeholder 4"/>
          <p:cNvSpPr>
            <a:spLocks noGrp="1"/>
          </p:cNvSpPr>
          <p:nvPr>
            <p:ph type="pic" sz="quarter" idx="14"/>
          </p:nvPr>
        </p:nvSpPr>
        <p:spPr>
          <a:xfrm>
            <a:off x="4724401" y="1316567"/>
            <a:ext cx="3942248" cy="4320000"/>
          </a:xfrm>
        </p:spPr>
        <p:txBody>
          <a:bodyPr>
            <a:noAutofit/>
          </a:bodyPr>
          <a:lstStyle>
            <a:lvl1pPr marL="0" indent="0">
              <a:buFont typeface="Arial"/>
              <a:buNone/>
              <a:defRPr>
                <a:solidFill>
                  <a:schemeClr val="accent2">
                    <a:lumMod val="50000"/>
                  </a:schemeClr>
                </a:solidFill>
              </a:defRPr>
            </a:lvl1pPr>
          </a:lstStyle>
          <a:p>
            <a:r>
              <a:rPr lang="en-US"/>
              <a:t>Click icon to add picture</a:t>
            </a:r>
          </a:p>
        </p:txBody>
      </p:sp>
      <p:cxnSp>
        <p:nvCxnSpPr>
          <p:cNvPr id="9" name="Straight Connector 8"/>
          <p:cNvCxnSpPr/>
          <p:nvPr userDrawn="1"/>
        </p:nvCxnSpPr>
        <p:spPr>
          <a:xfrm>
            <a:off x="457200" y="469897"/>
            <a:ext cx="8229600" cy="0"/>
          </a:xfrm>
          <a:prstGeom prst="line">
            <a:avLst/>
          </a:prstGeom>
          <a:ln w="12700" cmpd="sng">
            <a:solidFill>
              <a:schemeClr val="accent2"/>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0481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050" y="1796824"/>
            <a:ext cx="3744416" cy="2496277"/>
          </a:xfrm>
        </p:spPr>
        <p:txBody>
          <a:bodyPr anchor="t" anchorCtr="0">
            <a:noAutofit/>
          </a:bodyPr>
          <a:lstStyle>
            <a:lvl1pPr marL="0" indent="0">
              <a:buSzPct val="100000"/>
              <a:buFont typeface="Arial"/>
              <a:buNone/>
              <a:defRPr sz="1800">
                <a:solidFill>
                  <a:schemeClr val="accent2">
                    <a:lumMod val="50000"/>
                  </a:schemeClr>
                </a:solidFill>
              </a:defRPr>
            </a:lvl1pPr>
            <a:lvl2pPr marL="133347" indent="0">
              <a:buFont typeface="Arial"/>
              <a:buNone/>
              <a:defRPr sz="1050"/>
            </a:lvl2pPr>
            <a:lvl3pPr marL="267884" indent="0">
              <a:buFont typeface="Arial"/>
              <a:buNone/>
              <a:defRPr sz="900"/>
            </a:lvl3pPr>
            <a:lvl4pPr marL="401230" indent="0">
              <a:buFont typeface="Arial"/>
              <a:buNone/>
              <a:defRPr sz="825"/>
            </a:lvl4pPr>
            <a:lvl5pPr marL="540530" indent="0">
              <a:buFont typeface="Arial"/>
              <a:buNone/>
              <a:defRPr sz="825"/>
            </a:lvl5pPr>
          </a:lstStyle>
          <a:p>
            <a:pPr lvl="0"/>
            <a:r>
              <a:rPr lang="en-US"/>
              <a:t>Click to edit Master text styles</a:t>
            </a:r>
          </a:p>
        </p:txBody>
      </p:sp>
      <p:cxnSp>
        <p:nvCxnSpPr>
          <p:cNvPr id="5" name="Straight Connector 4"/>
          <p:cNvCxnSpPr/>
          <p:nvPr userDrawn="1"/>
        </p:nvCxnSpPr>
        <p:spPr>
          <a:xfrm>
            <a:off x="457201" y="1604797"/>
            <a:ext cx="3744416" cy="0"/>
          </a:xfrm>
          <a:prstGeom prst="line">
            <a:avLst/>
          </a:prstGeom>
          <a:ln w="12700" cmpd="sng">
            <a:solidFill>
              <a:srgbClr val="2F7684"/>
            </a:solidFill>
            <a:prstDash val="dot"/>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457201" y="4485117"/>
            <a:ext cx="3744416" cy="0"/>
          </a:xfrm>
          <a:prstGeom prst="line">
            <a:avLst/>
          </a:prstGeom>
          <a:ln w="12700" cmpd="sng">
            <a:solidFill>
              <a:srgbClr val="2F7684"/>
            </a:solidFill>
            <a:prstDash val="dot"/>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57200" y="469897"/>
            <a:ext cx="8229600" cy="0"/>
          </a:xfrm>
          <a:prstGeom prst="line">
            <a:avLst/>
          </a:prstGeom>
          <a:ln w="12700" cmpd="sng">
            <a:solidFill>
              <a:schemeClr val="accent2"/>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285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 TEXT R">
    <p:spTree>
      <p:nvGrpSpPr>
        <p:cNvPr id="1" name=""/>
        <p:cNvGrpSpPr/>
        <p:nvPr/>
      </p:nvGrpSpPr>
      <p:grpSpPr>
        <a:xfrm>
          <a:off x="0" y="0"/>
          <a:ext cx="0" cy="0"/>
          <a:chOff x="0" y="0"/>
          <a:chExt cx="0" cy="0"/>
        </a:xfrm>
      </p:grpSpPr>
      <p:sp>
        <p:nvSpPr>
          <p:cNvPr id="2" name="Title 1"/>
          <p:cNvSpPr>
            <a:spLocks noGrp="1"/>
          </p:cNvSpPr>
          <p:nvPr>
            <p:ph type="title"/>
          </p:nvPr>
        </p:nvSpPr>
        <p:spPr>
          <a:xfrm>
            <a:off x="437048" y="477579"/>
            <a:ext cx="8229600" cy="684799"/>
          </a:xfrm>
        </p:spPr>
        <p:txBody>
          <a:bodyPr>
            <a:noAutofit/>
          </a:bodyPr>
          <a:lstStyle>
            <a:lvl1pPr>
              <a:defRPr sz="2400"/>
            </a:lvl1pPr>
          </a:lstStyle>
          <a:p>
            <a:r>
              <a:rPr lang="en-US"/>
              <a:t>Click to edit Master title style</a:t>
            </a:r>
          </a:p>
        </p:txBody>
      </p:sp>
      <p:sp>
        <p:nvSpPr>
          <p:cNvPr id="3" name="Content Placeholder 2"/>
          <p:cNvSpPr>
            <a:spLocks noGrp="1"/>
          </p:cNvSpPr>
          <p:nvPr>
            <p:ph idx="1"/>
          </p:nvPr>
        </p:nvSpPr>
        <p:spPr>
          <a:xfrm>
            <a:off x="4737099" y="1316765"/>
            <a:ext cx="3929548" cy="4320000"/>
          </a:xfrm>
        </p:spPr>
        <p:txBody>
          <a:bodyPr vert="horz" lIns="91440" tIns="45720" rIns="91440" bIns="45720" rtlCol="0" anchor="t" anchorCtr="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3"/>
          </p:nvPr>
        </p:nvSpPr>
        <p:spPr>
          <a:xfrm>
            <a:off x="437049" y="1316571"/>
            <a:ext cx="4043363" cy="4320197"/>
          </a:xfrm>
        </p:spPr>
        <p:txBody>
          <a:bodyPr>
            <a:noAutofit/>
          </a:bodyPr>
          <a:lstStyle>
            <a:lvl1pPr marL="0" indent="0">
              <a:buFont typeface="Arial"/>
              <a:buNone/>
              <a:defRPr>
                <a:solidFill>
                  <a:schemeClr val="accent2">
                    <a:lumMod val="50000"/>
                  </a:schemeClr>
                </a:solidFill>
              </a:defRPr>
            </a:lvl1pPr>
          </a:lstStyle>
          <a:p>
            <a:r>
              <a:rPr lang="en-US"/>
              <a:t>Click icon to add picture</a:t>
            </a:r>
          </a:p>
        </p:txBody>
      </p:sp>
      <p:cxnSp>
        <p:nvCxnSpPr>
          <p:cNvPr id="7" name="Straight Connector 6"/>
          <p:cNvCxnSpPr/>
          <p:nvPr userDrawn="1"/>
        </p:nvCxnSpPr>
        <p:spPr>
          <a:xfrm>
            <a:off x="457200" y="469897"/>
            <a:ext cx="8229600" cy="0"/>
          </a:xfrm>
          <a:prstGeom prst="line">
            <a:avLst/>
          </a:prstGeom>
          <a:ln w="12700" cmpd="sng">
            <a:solidFill>
              <a:schemeClr val="accent2"/>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3693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L PICTURE R">
    <p:spTree>
      <p:nvGrpSpPr>
        <p:cNvPr id="1" name=""/>
        <p:cNvGrpSpPr/>
        <p:nvPr/>
      </p:nvGrpSpPr>
      <p:grpSpPr>
        <a:xfrm>
          <a:off x="0" y="0"/>
          <a:ext cx="0" cy="0"/>
          <a:chOff x="0" y="0"/>
          <a:chExt cx="0" cy="0"/>
        </a:xfrm>
      </p:grpSpPr>
      <p:sp>
        <p:nvSpPr>
          <p:cNvPr id="2" name="Title 1"/>
          <p:cNvSpPr>
            <a:spLocks noGrp="1"/>
          </p:cNvSpPr>
          <p:nvPr>
            <p:ph type="title"/>
          </p:nvPr>
        </p:nvSpPr>
        <p:spPr>
          <a:xfrm>
            <a:off x="437048" y="477579"/>
            <a:ext cx="8229600" cy="684799"/>
          </a:xfrm>
        </p:spPr>
        <p:txBody>
          <a:bodyPr>
            <a:noAutofit/>
          </a:bodyPr>
          <a:lstStyle>
            <a:lvl1pPr>
              <a:defRPr sz="2400"/>
            </a:lvl1pPr>
          </a:lstStyle>
          <a:p>
            <a:r>
              <a:rPr lang="en-US"/>
              <a:t>Click to edit Master title style</a:t>
            </a:r>
          </a:p>
        </p:txBody>
      </p:sp>
      <p:sp>
        <p:nvSpPr>
          <p:cNvPr id="5" name="Picture Placeholder 4"/>
          <p:cNvSpPr>
            <a:spLocks noGrp="1"/>
          </p:cNvSpPr>
          <p:nvPr>
            <p:ph type="pic" sz="quarter" idx="13"/>
          </p:nvPr>
        </p:nvSpPr>
        <p:spPr>
          <a:xfrm>
            <a:off x="4727029" y="1316567"/>
            <a:ext cx="3941233" cy="4320000"/>
          </a:xfrm>
        </p:spPr>
        <p:txBody>
          <a:bodyPr>
            <a:noAutofit/>
          </a:bodyPr>
          <a:lstStyle>
            <a:lvl1pPr marL="0" indent="0">
              <a:buFont typeface="Arial"/>
              <a:buNone/>
              <a:defRPr>
                <a:solidFill>
                  <a:schemeClr val="accent2">
                    <a:lumMod val="50000"/>
                  </a:schemeClr>
                </a:solidFill>
              </a:defRPr>
            </a:lvl1pPr>
          </a:lstStyle>
          <a:p>
            <a:r>
              <a:rPr lang="en-US"/>
              <a:t>Click icon to add picture</a:t>
            </a:r>
          </a:p>
        </p:txBody>
      </p:sp>
      <p:cxnSp>
        <p:nvCxnSpPr>
          <p:cNvPr id="7" name="Straight Connector 6"/>
          <p:cNvCxnSpPr/>
          <p:nvPr userDrawn="1"/>
        </p:nvCxnSpPr>
        <p:spPr>
          <a:xfrm>
            <a:off x="457200" y="469897"/>
            <a:ext cx="8229600" cy="0"/>
          </a:xfrm>
          <a:prstGeom prst="line">
            <a:avLst/>
          </a:prstGeom>
          <a:ln w="12700" cmpd="sng">
            <a:solidFill>
              <a:schemeClr val="accent2"/>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Content Placeholder 2"/>
          <p:cNvSpPr>
            <a:spLocks noGrp="1"/>
          </p:cNvSpPr>
          <p:nvPr>
            <p:ph sz="half" idx="1"/>
          </p:nvPr>
        </p:nvSpPr>
        <p:spPr>
          <a:xfrm>
            <a:off x="441298" y="1316765"/>
            <a:ext cx="4038600" cy="4320000"/>
          </a:xfrm>
        </p:spPr>
        <p:txBody>
          <a:bodyPr vert="horz" lIns="91440" tIns="45720" rIns="91440" bIns="45720" rtlCol="0" anchor="t" anchorCtr="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6189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109" y="324000"/>
            <a:ext cx="1469782" cy="581914"/>
          </a:xfrm>
          <a:prstGeom prst="rect">
            <a:avLst/>
          </a:prstGeom>
        </p:spPr>
      </p:pic>
      <p:sp>
        <p:nvSpPr>
          <p:cNvPr id="13" name="Title Placeholder 1"/>
          <p:cNvSpPr>
            <a:spLocks noGrp="1"/>
          </p:cNvSpPr>
          <p:nvPr>
            <p:ph type="title" hasCustomPrompt="1"/>
          </p:nvPr>
        </p:nvSpPr>
        <p:spPr>
          <a:xfrm>
            <a:off x="552450" y="4896001"/>
            <a:ext cx="7694250" cy="631496"/>
          </a:xfrm>
          <a:prstGeom prst="rect">
            <a:avLst/>
          </a:prstGeom>
        </p:spPr>
        <p:txBody>
          <a:bodyPr vert="horz" lIns="0" tIns="0" rIns="0" bIns="0" rtlCol="0" anchor="t" anchorCtr="0">
            <a:normAutofit/>
          </a:bodyPr>
          <a:lstStyle>
            <a:lvl1pPr>
              <a:defRPr sz="3600"/>
            </a:lvl1pPr>
          </a:lstStyle>
          <a:p>
            <a:r>
              <a:rPr lang="en-US"/>
              <a:t>Divider slide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681231"/>
            <a:ext cx="9155435" cy="176769"/>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403999"/>
            <a:ext cx="9155435" cy="3334236"/>
          </a:xfrm>
          <a:prstGeom prst="rect">
            <a:avLst/>
          </a:prstGeom>
        </p:spPr>
      </p:pic>
    </p:spTree>
    <p:extLst>
      <p:ext uri="{BB962C8B-B14F-4D97-AF65-F5344CB8AC3E}">
        <p14:creationId xmlns:p14="http://schemas.microsoft.com/office/powerpoint/2010/main" val="3808782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sz="half" idx="1"/>
          </p:nvPr>
        </p:nvSpPr>
        <p:spPr>
          <a:xfrm>
            <a:off x="441298" y="1316765"/>
            <a:ext cx="4038600" cy="4320000"/>
          </a:xfrm>
        </p:spPr>
        <p:txBody>
          <a:bodyPr>
            <a:noAutofit/>
          </a:bodyPr>
          <a:lstStyle>
            <a:lvl1pPr>
              <a:defRPr sz="1800">
                <a:solidFill>
                  <a:schemeClr val="accent2">
                    <a:lumMod val="50000"/>
                  </a:schemeClr>
                </a:solidFill>
              </a:defRPr>
            </a:lvl1pPr>
            <a:lvl2pPr>
              <a:defRPr sz="1400">
                <a:solidFill>
                  <a:schemeClr val="accent2">
                    <a:lumMod val="50000"/>
                  </a:schemeClr>
                </a:solidFill>
              </a:defRPr>
            </a:lvl2pPr>
            <a:lvl3pPr>
              <a:defRPr sz="1200">
                <a:solidFill>
                  <a:schemeClr val="accent2">
                    <a:lumMod val="50000"/>
                  </a:schemeClr>
                </a:solidFill>
              </a:defRPr>
            </a:lvl3pPr>
            <a:lvl4pPr>
              <a:defRPr sz="1100">
                <a:solidFill>
                  <a:schemeClr val="accent2">
                    <a:lumMod val="50000"/>
                  </a:schemeClr>
                </a:solidFill>
              </a:defRPr>
            </a:lvl4pPr>
            <a:lvl5pPr>
              <a:defRPr sz="1100">
                <a:solidFill>
                  <a:schemeClr val="accent2">
                    <a:lumMod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2" y="1316765"/>
            <a:ext cx="3953933" cy="4320000"/>
          </a:xfrm>
        </p:spPr>
        <p:txBody>
          <a:bodyPr>
            <a:noAutofit/>
          </a:bodyPr>
          <a:lstStyle>
            <a:lvl1pPr>
              <a:defRPr sz="1800">
                <a:solidFill>
                  <a:schemeClr val="accent2">
                    <a:lumMod val="50000"/>
                  </a:schemeClr>
                </a:solidFill>
              </a:defRPr>
            </a:lvl1pPr>
            <a:lvl2pPr>
              <a:defRPr sz="1400">
                <a:solidFill>
                  <a:schemeClr val="accent2">
                    <a:lumMod val="50000"/>
                  </a:schemeClr>
                </a:solidFill>
              </a:defRPr>
            </a:lvl2pPr>
            <a:lvl3pPr>
              <a:defRPr sz="1200">
                <a:solidFill>
                  <a:schemeClr val="accent2">
                    <a:lumMod val="50000"/>
                  </a:schemeClr>
                </a:solidFill>
              </a:defRPr>
            </a:lvl3pPr>
            <a:lvl4pPr>
              <a:defRPr sz="1100">
                <a:solidFill>
                  <a:schemeClr val="accent2">
                    <a:lumMod val="50000"/>
                  </a:schemeClr>
                </a:solidFill>
              </a:defRPr>
            </a:lvl4pPr>
            <a:lvl5pPr>
              <a:defRPr sz="1100">
                <a:solidFill>
                  <a:schemeClr val="accent2">
                    <a:lumMod val="50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7200" y="469897"/>
            <a:ext cx="8229600" cy="0"/>
          </a:xfrm>
          <a:prstGeom prst="line">
            <a:avLst/>
          </a:prstGeom>
          <a:ln w="12700" cmpd="sng">
            <a:solidFill>
              <a:schemeClr val="accent2"/>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5238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sz="half" idx="1"/>
          </p:nvPr>
        </p:nvSpPr>
        <p:spPr>
          <a:xfrm>
            <a:off x="441961" y="1316765"/>
            <a:ext cx="2592000" cy="4320000"/>
          </a:xfrm>
        </p:spPr>
        <p:txBody>
          <a:bodyPr vert="horz" lIns="91440" tIns="45720" rIns="91440" bIns="45720" rtlCol="0" anchor="t" anchorCtr="0">
            <a:noAutofit/>
          </a:bodyPr>
          <a:lstStyle>
            <a:lvl1pPr>
              <a:lnSpc>
                <a:spcPct val="100000"/>
              </a:lnSpc>
              <a:defRPr lang="en-US" dirty="0" smtClean="0">
                <a:solidFill>
                  <a:schemeClr val="accent2">
                    <a:lumMod val="50000"/>
                  </a:schemeClr>
                </a:solidFill>
              </a:defRPr>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57159" y="1316765"/>
            <a:ext cx="2592000" cy="4320000"/>
          </a:xfrm>
        </p:spPr>
        <p:txBody>
          <a:bodyPr>
            <a:noAutofit/>
          </a:bodyPr>
          <a:lstStyle>
            <a:lvl1pPr>
              <a:lnSpc>
                <a:spcPct val="100000"/>
              </a:lnSpc>
              <a:defRPr sz="1800"/>
            </a:lvl1pPr>
            <a:lvl2pPr>
              <a:defRPr sz="1400"/>
            </a:lvl2pPr>
            <a:lvl3pPr>
              <a:defRPr sz="1200"/>
            </a:lvl3pPr>
            <a:lvl4pPr>
              <a:defRPr sz="1100"/>
            </a:lvl4pPr>
            <a:lvl5pPr>
              <a:defRPr sz="11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half" idx="13"/>
          </p:nvPr>
        </p:nvSpPr>
        <p:spPr>
          <a:xfrm>
            <a:off x="6072357" y="1316765"/>
            <a:ext cx="2592000" cy="4320000"/>
          </a:xfrm>
        </p:spPr>
        <p:txBody>
          <a:bodyPr>
            <a:noAutofit/>
          </a:bodyPr>
          <a:lstStyle>
            <a:lvl1pPr>
              <a:lnSpc>
                <a:spcPct val="100000"/>
              </a:lnSpc>
              <a:defRPr sz="1800"/>
            </a:lvl1pPr>
            <a:lvl2pPr>
              <a:defRPr sz="1400"/>
            </a:lvl2pPr>
            <a:lvl3pPr>
              <a:defRPr sz="1200"/>
            </a:lvl3pPr>
            <a:lvl4pPr>
              <a:defRPr sz="1100"/>
            </a:lvl4pPr>
            <a:lvl5pPr>
              <a:defRPr sz="11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457200" y="469897"/>
            <a:ext cx="8229600" cy="0"/>
          </a:xfrm>
          <a:prstGeom prst="line">
            <a:avLst/>
          </a:prstGeom>
          <a:ln w="12700" cmpd="sng">
            <a:solidFill>
              <a:schemeClr val="accent2"/>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9227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4340" y="480059"/>
            <a:ext cx="8229600" cy="684799"/>
          </a:xfrm>
        </p:spPr>
        <p:txBody>
          <a:bodyPr/>
          <a:lstStyle/>
          <a:p>
            <a:r>
              <a:rPr lang="en-US"/>
              <a:t>Click to edit Master title style</a:t>
            </a:r>
          </a:p>
        </p:txBody>
      </p:sp>
      <p:cxnSp>
        <p:nvCxnSpPr>
          <p:cNvPr id="6" name="Straight Connector 5"/>
          <p:cNvCxnSpPr/>
          <p:nvPr userDrawn="1"/>
        </p:nvCxnSpPr>
        <p:spPr>
          <a:xfrm>
            <a:off x="457200" y="469897"/>
            <a:ext cx="8229600" cy="0"/>
          </a:xfrm>
          <a:prstGeom prst="line">
            <a:avLst/>
          </a:prstGeom>
          <a:ln w="12700" cmpd="sng">
            <a:solidFill>
              <a:schemeClr val="accent2"/>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4747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457200" y="469897"/>
            <a:ext cx="8229600" cy="0"/>
          </a:xfrm>
          <a:prstGeom prst="line">
            <a:avLst/>
          </a:prstGeom>
          <a:ln w="12700" cmpd="sng">
            <a:solidFill>
              <a:schemeClr val="accent2"/>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51012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4574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Rectangle 1"/>
          <p:cNvSpPr/>
          <p:nvPr userDrawn="1"/>
        </p:nvSpPr>
        <p:spPr bwMode="auto">
          <a:xfrm>
            <a:off x="0" y="0"/>
            <a:ext cx="9144000" cy="6858000"/>
          </a:xfrm>
          <a:prstGeom prst="rect">
            <a:avLst/>
          </a:prstGeom>
          <a:solidFill>
            <a:schemeClr val="bg1"/>
          </a:solidFill>
          <a:ln>
            <a:noFill/>
          </a:ln>
          <a:extLst/>
        </p:spPr>
        <p:txBody>
          <a:bodyPr vert="vert270" wrap="square" lIns="0" tIns="45720" rIns="0" bIns="93600" numCol="1" rtlCol="0" anchor="ctr" anchorCtr="0" compatLnSpc="1">
            <a:prstTxWarp prst="textNoShape">
              <a:avLst/>
            </a:prstTxWarp>
            <a:noAutofit/>
          </a:bodyPr>
          <a:lstStyle/>
          <a:p>
            <a:pPr algn="ctr"/>
            <a:endParaRPr lang="en-GB" sz="1100">
              <a:solidFill>
                <a:schemeClr val="bg1"/>
              </a:solidFill>
            </a:endParaRPr>
          </a:p>
        </p:txBody>
      </p:sp>
      <p:pic>
        <p:nvPicPr>
          <p:cNvPr id="4" name="Picture 4" descr="\\svr-file-1.civica.root.local\Corporate Filing\BUSINESS GENERATION\Civica Marketing\Digital\Brand\Logos\PNG\Civica-Digital-Mark_-_Green.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17459" y="5869243"/>
            <a:ext cx="863194" cy="755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820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All White">
    <p:spTree>
      <p:nvGrpSpPr>
        <p:cNvPr id="1" name=""/>
        <p:cNvGrpSpPr/>
        <p:nvPr/>
      </p:nvGrpSpPr>
      <p:grpSpPr>
        <a:xfrm>
          <a:off x="0" y="0"/>
          <a:ext cx="0" cy="0"/>
          <a:chOff x="0" y="0"/>
          <a:chExt cx="0" cy="0"/>
        </a:xfrm>
      </p:grpSpPr>
      <p:sp>
        <p:nvSpPr>
          <p:cNvPr id="2" name="Rectangle 1"/>
          <p:cNvSpPr/>
          <p:nvPr userDrawn="1"/>
        </p:nvSpPr>
        <p:spPr bwMode="auto">
          <a:xfrm>
            <a:off x="0" y="0"/>
            <a:ext cx="9144000" cy="6858000"/>
          </a:xfrm>
          <a:prstGeom prst="rect">
            <a:avLst/>
          </a:prstGeom>
          <a:solidFill>
            <a:schemeClr val="bg1"/>
          </a:solidFill>
          <a:ln>
            <a:noFill/>
          </a:ln>
          <a:extLst/>
        </p:spPr>
        <p:txBody>
          <a:bodyPr vert="vert270" wrap="square" lIns="0" tIns="45720" rIns="0" bIns="93600" numCol="1" rtlCol="0" anchor="ctr" anchorCtr="0" compatLnSpc="1">
            <a:prstTxWarp prst="textNoShape">
              <a:avLst/>
            </a:prstTxWarp>
            <a:noAutofit/>
          </a:bodyPr>
          <a:lstStyle/>
          <a:p>
            <a:pPr algn="ctr"/>
            <a:endParaRPr lang="en-GB" sz="1100">
              <a:solidFill>
                <a:schemeClr val="bg1"/>
              </a:solidFill>
            </a:endParaRPr>
          </a:p>
        </p:txBody>
      </p:sp>
    </p:spTree>
    <p:extLst>
      <p:ext uri="{BB962C8B-B14F-4D97-AF65-F5344CB8AC3E}">
        <p14:creationId xmlns:p14="http://schemas.microsoft.com/office/powerpoint/2010/main" val="1320709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2" name="Rectangle 1"/>
          <p:cNvSpPr/>
          <p:nvPr userDrawn="1"/>
        </p:nvSpPr>
        <p:spPr bwMode="auto">
          <a:xfrm>
            <a:off x="0" y="0"/>
            <a:ext cx="9144000" cy="6858000"/>
          </a:xfrm>
          <a:prstGeom prst="rect">
            <a:avLst/>
          </a:prstGeom>
          <a:solidFill>
            <a:schemeClr val="bg1"/>
          </a:solidFill>
          <a:ln>
            <a:noFill/>
          </a:ln>
          <a:extLst/>
        </p:spPr>
        <p:txBody>
          <a:bodyPr vert="vert270" wrap="square" lIns="0" tIns="45720" rIns="0" bIns="93600" numCol="1" rtlCol="0" anchor="ctr" anchorCtr="0" compatLnSpc="1">
            <a:prstTxWarp prst="textNoShape">
              <a:avLst/>
            </a:prstTxWarp>
            <a:noAutofit/>
          </a:bodyPr>
          <a:lstStyle/>
          <a:p>
            <a:pPr algn="ctr"/>
            <a:endParaRPr lang="en-GB" sz="1100">
              <a:solidFill>
                <a:schemeClr val="bg1"/>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4" name="Title 1"/>
          <p:cNvSpPr>
            <a:spLocks noGrp="1"/>
          </p:cNvSpPr>
          <p:nvPr>
            <p:ph type="title" hasCustomPrompt="1"/>
          </p:nvPr>
        </p:nvSpPr>
        <p:spPr>
          <a:xfrm>
            <a:off x="3556664" y="799312"/>
            <a:ext cx="4953374" cy="476701"/>
          </a:xfrm>
        </p:spPr>
        <p:txBody>
          <a:bodyPr>
            <a:noAutofit/>
          </a:bodyPr>
          <a:lstStyle>
            <a:lvl1pPr>
              <a:defRPr sz="2000" baseline="0">
                <a:solidFill>
                  <a:srgbClr val="B9CE02"/>
                </a:solidFill>
              </a:defRPr>
            </a:lvl1pPr>
          </a:lstStyle>
          <a:p>
            <a:r>
              <a:rPr lang="en-US"/>
              <a:t>Customer name</a:t>
            </a:r>
          </a:p>
        </p:txBody>
      </p:sp>
      <p:sp>
        <p:nvSpPr>
          <p:cNvPr id="6" name="Picture Placeholder 12"/>
          <p:cNvSpPr>
            <a:spLocks noGrp="1"/>
          </p:cNvSpPr>
          <p:nvPr>
            <p:ph type="pic" sz="quarter" idx="10" hasCustomPrompt="1"/>
          </p:nvPr>
        </p:nvSpPr>
        <p:spPr>
          <a:xfrm>
            <a:off x="3557041" y="5854996"/>
            <a:ext cx="1382971" cy="687621"/>
          </a:xfrm>
        </p:spPr>
        <p:txBody>
          <a:bodyPr/>
          <a:lstStyle>
            <a:lvl1pPr marL="0" indent="0">
              <a:lnSpc>
                <a:spcPct val="100000"/>
              </a:lnSpc>
              <a:spcBef>
                <a:spcPts val="0"/>
              </a:spcBef>
              <a:buNone/>
              <a:defRPr sz="1400"/>
            </a:lvl1pPr>
          </a:lstStyle>
          <a:p>
            <a:r>
              <a:rPr lang="en-GB"/>
              <a:t>Insert customer logo</a:t>
            </a:r>
          </a:p>
        </p:txBody>
      </p:sp>
      <p:sp>
        <p:nvSpPr>
          <p:cNvPr id="7" name="Text Placeholder 16"/>
          <p:cNvSpPr>
            <a:spLocks noGrp="1"/>
          </p:cNvSpPr>
          <p:nvPr>
            <p:ph type="body" sz="quarter" idx="11" hasCustomPrompt="1"/>
          </p:nvPr>
        </p:nvSpPr>
        <p:spPr>
          <a:xfrm>
            <a:off x="449955" y="1458341"/>
            <a:ext cx="2156767" cy="3563411"/>
          </a:xfrm>
        </p:spPr>
        <p:txBody>
          <a:bodyPr/>
          <a:lstStyle>
            <a:lvl1pPr marL="0" indent="0">
              <a:lnSpc>
                <a:spcPct val="100000"/>
              </a:lnSpc>
              <a:spcBef>
                <a:spcPts val="0"/>
              </a:spcBef>
              <a:buNone/>
              <a:defRPr/>
            </a:lvl1pPr>
          </a:lstStyle>
          <a:p>
            <a:pPr lvl="0"/>
            <a:r>
              <a:rPr lang="en-US"/>
              <a:t>“Insert customer quote”</a:t>
            </a:r>
          </a:p>
          <a:p>
            <a:pPr lvl="0"/>
            <a:endParaRPr lang="en-US"/>
          </a:p>
        </p:txBody>
      </p:sp>
      <p:sp>
        <p:nvSpPr>
          <p:cNvPr id="8" name="Text Placeholder 16"/>
          <p:cNvSpPr>
            <a:spLocks noGrp="1"/>
          </p:cNvSpPr>
          <p:nvPr>
            <p:ph type="body" sz="quarter" idx="12" hasCustomPrompt="1"/>
          </p:nvPr>
        </p:nvSpPr>
        <p:spPr>
          <a:xfrm>
            <a:off x="449956" y="5021753"/>
            <a:ext cx="2156766" cy="422119"/>
          </a:xfrm>
        </p:spPr>
        <p:txBody>
          <a:bodyPr/>
          <a:lstStyle>
            <a:lvl1pPr marL="0" indent="0">
              <a:lnSpc>
                <a:spcPct val="100000"/>
              </a:lnSpc>
              <a:spcBef>
                <a:spcPts val="0"/>
              </a:spcBef>
              <a:buNone/>
              <a:defRPr sz="1200" b="1">
                <a:solidFill>
                  <a:schemeClr val="bg1"/>
                </a:solidFill>
                <a:latin typeface="Arial" panose="020B0604020202020204" pitchFamily="34" charset="0"/>
                <a:cs typeface="Arial" panose="020B0604020202020204" pitchFamily="34" charset="0"/>
              </a:defRPr>
            </a:lvl1pPr>
          </a:lstStyle>
          <a:p>
            <a:pPr lvl="0"/>
            <a:r>
              <a:rPr lang="en-US"/>
              <a:t>Insert customer name</a:t>
            </a:r>
          </a:p>
        </p:txBody>
      </p:sp>
      <p:sp>
        <p:nvSpPr>
          <p:cNvPr id="9" name="Content Placeholder 2"/>
          <p:cNvSpPr>
            <a:spLocks noGrp="1"/>
          </p:cNvSpPr>
          <p:nvPr>
            <p:ph idx="1" hasCustomPrompt="1"/>
          </p:nvPr>
        </p:nvSpPr>
        <p:spPr>
          <a:xfrm>
            <a:off x="3557040" y="2798909"/>
            <a:ext cx="2470151" cy="2712891"/>
          </a:xfrm>
        </p:spPr>
        <p:txBody>
          <a:bodyPr vert="horz" lIns="91440" tIns="45720" rIns="91440" bIns="45720" rtlCol="0" anchor="t" anchorCtr="0">
            <a:noAutofit/>
          </a:bodyPr>
          <a:lstStyle>
            <a:lvl1pPr marL="198000" indent="-198000">
              <a:lnSpc>
                <a:spcPct val="100000"/>
              </a:lnSpc>
              <a:spcBef>
                <a:spcPts val="1200"/>
              </a:spcBef>
              <a:defRPr lang="en-US" sz="1200" baseline="0" dirty="0" smtClean="0"/>
            </a:lvl1pPr>
            <a:lvl2pPr>
              <a:defRPr lang="en-US" dirty="0" smtClean="0"/>
            </a:lvl2pPr>
            <a:lvl3pPr>
              <a:defRPr lang="en-US" dirty="0" smtClean="0"/>
            </a:lvl3pPr>
            <a:lvl4pPr>
              <a:defRPr lang="en-US" dirty="0" smtClean="0"/>
            </a:lvl4pPr>
            <a:lvl5pPr>
              <a:defRPr lang="en-US" dirty="0"/>
            </a:lvl5pPr>
          </a:lstStyle>
          <a:p>
            <a:pPr lvl="0"/>
            <a:r>
              <a:rPr lang="en-US"/>
              <a:t>Key outcome #1</a:t>
            </a:r>
          </a:p>
          <a:p>
            <a:pPr lvl="0"/>
            <a:r>
              <a:rPr lang="en-US"/>
              <a:t>Key outcome #2</a:t>
            </a:r>
          </a:p>
          <a:p>
            <a:pPr lvl="0"/>
            <a:r>
              <a:rPr lang="en-US"/>
              <a:t>Key outcome #3</a:t>
            </a:r>
          </a:p>
        </p:txBody>
      </p:sp>
      <p:sp>
        <p:nvSpPr>
          <p:cNvPr id="10" name="Text Placeholder 16"/>
          <p:cNvSpPr>
            <a:spLocks noGrp="1"/>
          </p:cNvSpPr>
          <p:nvPr>
            <p:ph type="body" sz="quarter" idx="16" hasCustomPrompt="1"/>
          </p:nvPr>
        </p:nvSpPr>
        <p:spPr>
          <a:xfrm>
            <a:off x="3556549" y="1297476"/>
            <a:ext cx="4953490" cy="903859"/>
          </a:xfrm>
        </p:spPr>
        <p:txBody>
          <a:bodyPr/>
          <a:lstStyle>
            <a:lvl1pPr marL="0" indent="0">
              <a:lnSpc>
                <a:spcPct val="100000"/>
              </a:lnSpc>
              <a:spcBef>
                <a:spcPts val="0"/>
              </a:spcBef>
              <a:buNone/>
              <a:defRPr sz="1600"/>
            </a:lvl1pPr>
          </a:lstStyle>
          <a:p>
            <a:pPr lvl="0"/>
            <a:r>
              <a:rPr lang="en-US"/>
              <a:t>Project summary</a:t>
            </a:r>
          </a:p>
          <a:p>
            <a:pPr lvl="0"/>
            <a:endParaRPr lang="en-US"/>
          </a:p>
        </p:txBody>
      </p:sp>
      <p:sp>
        <p:nvSpPr>
          <p:cNvPr id="11" name="Content Placeholder 2"/>
          <p:cNvSpPr>
            <a:spLocks noGrp="1"/>
          </p:cNvSpPr>
          <p:nvPr>
            <p:ph idx="17" hasCustomPrompt="1"/>
          </p:nvPr>
        </p:nvSpPr>
        <p:spPr>
          <a:xfrm>
            <a:off x="6071638" y="2798909"/>
            <a:ext cx="2438400" cy="2712891"/>
          </a:xfrm>
        </p:spPr>
        <p:txBody>
          <a:bodyPr vert="horz" lIns="91440" tIns="45720" rIns="91440" bIns="45720" rtlCol="0" anchor="t" anchorCtr="0">
            <a:noAutofit/>
          </a:bodyPr>
          <a:lstStyle>
            <a:lvl1pPr marL="198000" indent="-198000">
              <a:lnSpc>
                <a:spcPct val="100000"/>
              </a:lnSpc>
              <a:spcBef>
                <a:spcPts val="1200"/>
              </a:spcBef>
              <a:defRPr lang="en-US" sz="1200" baseline="0" dirty="0" smtClean="0"/>
            </a:lvl1pPr>
            <a:lvl2pPr>
              <a:defRPr lang="en-US" dirty="0" smtClean="0"/>
            </a:lvl2pPr>
            <a:lvl3pPr>
              <a:defRPr lang="en-US" dirty="0" smtClean="0"/>
            </a:lvl3pPr>
            <a:lvl4pPr>
              <a:defRPr lang="en-US" dirty="0" smtClean="0"/>
            </a:lvl4pPr>
            <a:lvl5pPr>
              <a:defRPr lang="en-US" dirty="0"/>
            </a:lvl5pPr>
          </a:lstStyle>
          <a:p>
            <a:pPr lvl="0"/>
            <a:r>
              <a:rPr lang="en-US"/>
              <a:t>Key outcome #4</a:t>
            </a:r>
          </a:p>
          <a:p>
            <a:pPr lvl="0"/>
            <a:r>
              <a:rPr lang="en-US"/>
              <a:t>Key outcome #5</a:t>
            </a:r>
          </a:p>
          <a:p>
            <a:pPr lvl="0"/>
            <a:r>
              <a:rPr lang="en-US"/>
              <a:t>Key outcome #6</a:t>
            </a:r>
          </a:p>
        </p:txBody>
      </p:sp>
      <p:sp>
        <p:nvSpPr>
          <p:cNvPr id="12" name="Content Placeholder 8"/>
          <p:cNvSpPr>
            <a:spLocks noGrp="1"/>
          </p:cNvSpPr>
          <p:nvPr>
            <p:ph sz="quarter" idx="18" hasCustomPrompt="1"/>
          </p:nvPr>
        </p:nvSpPr>
        <p:spPr>
          <a:xfrm>
            <a:off x="3557038" y="2311402"/>
            <a:ext cx="4953000" cy="486833"/>
          </a:xfrm>
        </p:spPr>
        <p:txBody>
          <a:bodyPr/>
          <a:lstStyle>
            <a:lvl1pPr marL="0" indent="0">
              <a:buNone/>
              <a:defRPr sz="1400" b="1">
                <a:solidFill>
                  <a:srgbClr val="B9CE02"/>
                </a:solidFill>
                <a:latin typeface="Arial" panose="020B0604020202020204" pitchFamily="34" charset="0"/>
                <a:cs typeface="Arial" panose="020B0604020202020204" pitchFamily="34" charset="0"/>
              </a:defRPr>
            </a:lvl1pPr>
          </a:lstStyle>
          <a:p>
            <a:pPr lvl="0"/>
            <a:r>
              <a:rPr lang="en-US"/>
              <a:t>Key outcomes</a:t>
            </a:r>
            <a:endParaRPr lang="en-GB"/>
          </a:p>
        </p:txBody>
      </p:sp>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b="27150"/>
          <a:stretch/>
        </p:blipFill>
        <p:spPr>
          <a:xfrm>
            <a:off x="645294" y="6071870"/>
            <a:ext cx="1770921" cy="311941"/>
          </a:xfrm>
          <a:prstGeom prst="rect">
            <a:avLst/>
          </a:prstGeom>
        </p:spPr>
      </p:pic>
      <p:pic>
        <p:nvPicPr>
          <p:cNvPr id="14" name="Picture 4" descr="\\svr-file-1.civica.root.local\Corporate Filing\BUSINESS GENERATION\Civica Marketing\Digital\Brand\Logos\PNG\Civica-Digital-Mark_-_Green.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17459" y="5841947"/>
            <a:ext cx="863194" cy="755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0015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2" name="Rectangle 1"/>
          <p:cNvSpPr/>
          <p:nvPr userDrawn="1"/>
        </p:nvSpPr>
        <p:spPr bwMode="auto">
          <a:xfrm>
            <a:off x="0" y="0"/>
            <a:ext cx="9144000" cy="6858000"/>
          </a:xfrm>
          <a:prstGeom prst="rect">
            <a:avLst/>
          </a:prstGeom>
          <a:solidFill>
            <a:schemeClr val="bg1"/>
          </a:solidFill>
          <a:ln>
            <a:noFill/>
          </a:ln>
          <a:extLst/>
        </p:spPr>
        <p:txBody>
          <a:bodyPr vert="vert270" wrap="square" lIns="0" tIns="45720" rIns="0" bIns="93600" numCol="1" rtlCol="0" anchor="ctr" anchorCtr="0" compatLnSpc="1">
            <a:prstTxWarp prst="textNoShape">
              <a:avLst/>
            </a:prstTxWarp>
            <a:noAutofit/>
          </a:bodyPr>
          <a:lstStyle/>
          <a:p>
            <a:pPr algn="ctr"/>
            <a:endParaRPr lang="en-GB" sz="1100">
              <a:solidFill>
                <a:schemeClr val="bg1"/>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308"/>
            <a:ext cx="9143999" cy="6864308"/>
          </a:xfrm>
          <a:prstGeom prst="rect">
            <a:avLst/>
          </a:prstGeom>
        </p:spPr>
      </p:pic>
      <p:sp>
        <p:nvSpPr>
          <p:cNvPr id="4" name="Title 1"/>
          <p:cNvSpPr>
            <a:spLocks noGrp="1"/>
          </p:cNvSpPr>
          <p:nvPr>
            <p:ph type="title" hasCustomPrompt="1"/>
          </p:nvPr>
        </p:nvSpPr>
        <p:spPr>
          <a:xfrm>
            <a:off x="3556664" y="799312"/>
            <a:ext cx="4953374" cy="476701"/>
          </a:xfrm>
        </p:spPr>
        <p:txBody>
          <a:bodyPr>
            <a:noAutofit/>
          </a:bodyPr>
          <a:lstStyle>
            <a:lvl1pPr>
              <a:defRPr sz="2000" baseline="0">
                <a:solidFill>
                  <a:srgbClr val="B9CE02"/>
                </a:solidFill>
              </a:defRPr>
            </a:lvl1pPr>
          </a:lstStyle>
          <a:p>
            <a:r>
              <a:rPr lang="en-US"/>
              <a:t>Customer name</a:t>
            </a:r>
          </a:p>
        </p:txBody>
      </p:sp>
      <p:sp>
        <p:nvSpPr>
          <p:cNvPr id="6" name="Picture Placeholder 12"/>
          <p:cNvSpPr>
            <a:spLocks noGrp="1"/>
          </p:cNvSpPr>
          <p:nvPr>
            <p:ph type="pic" sz="quarter" idx="10" hasCustomPrompt="1"/>
          </p:nvPr>
        </p:nvSpPr>
        <p:spPr>
          <a:xfrm>
            <a:off x="3557041" y="5854996"/>
            <a:ext cx="1382971" cy="687621"/>
          </a:xfrm>
        </p:spPr>
        <p:txBody>
          <a:bodyPr/>
          <a:lstStyle>
            <a:lvl1pPr marL="0" indent="0">
              <a:lnSpc>
                <a:spcPct val="100000"/>
              </a:lnSpc>
              <a:spcBef>
                <a:spcPts val="0"/>
              </a:spcBef>
              <a:buNone/>
              <a:defRPr sz="1400"/>
            </a:lvl1pPr>
          </a:lstStyle>
          <a:p>
            <a:r>
              <a:rPr lang="en-GB"/>
              <a:t>Insert customer logo</a:t>
            </a:r>
          </a:p>
        </p:txBody>
      </p:sp>
      <p:sp>
        <p:nvSpPr>
          <p:cNvPr id="7" name="Text Placeholder 16"/>
          <p:cNvSpPr>
            <a:spLocks noGrp="1"/>
          </p:cNvSpPr>
          <p:nvPr>
            <p:ph type="body" sz="quarter" idx="11" hasCustomPrompt="1"/>
          </p:nvPr>
        </p:nvSpPr>
        <p:spPr>
          <a:xfrm>
            <a:off x="449955" y="1458341"/>
            <a:ext cx="2156767" cy="3563411"/>
          </a:xfrm>
        </p:spPr>
        <p:txBody>
          <a:bodyPr/>
          <a:lstStyle>
            <a:lvl1pPr marL="0" indent="0">
              <a:lnSpc>
                <a:spcPct val="100000"/>
              </a:lnSpc>
              <a:spcBef>
                <a:spcPts val="0"/>
              </a:spcBef>
              <a:buNone/>
              <a:defRPr>
                <a:solidFill>
                  <a:schemeClr val="bg1"/>
                </a:solidFill>
              </a:defRPr>
            </a:lvl1pPr>
          </a:lstStyle>
          <a:p>
            <a:pPr lvl="0"/>
            <a:r>
              <a:rPr lang="en-US"/>
              <a:t>“Insert customer quote”</a:t>
            </a:r>
          </a:p>
          <a:p>
            <a:pPr lvl="0"/>
            <a:endParaRPr lang="en-US"/>
          </a:p>
        </p:txBody>
      </p:sp>
      <p:sp>
        <p:nvSpPr>
          <p:cNvPr id="8" name="Text Placeholder 16"/>
          <p:cNvSpPr>
            <a:spLocks noGrp="1"/>
          </p:cNvSpPr>
          <p:nvPr>
            <p:ph type="body" sz="quarter" idx="12" hasCustomPrompt="1"/>
          </p:nvPr>
        </p:nvSpPr>
        <p:spPr>
          <a:xfrm>
            <a:off x="449956" y="5021753"/>
            <a:ext cx="2156766" cy="422119"/>
          </a:xfrm>
        </p:spPr>
        <p:txBody>
          <a:bodyPr/>
          <a:lstStyle>
            <a:lvl1pPr marL="0" indent="0">
              <a:lnSpc>
                <a:spcPct val="100000"/>
              </a:lnSpc>
              <a:spcBef>
                <a:spcPts val="0"/>
              </a:spcBef>
              <a:buNone/>
              <a:defRPr sz="1200" b="1">
                <a:solidFill>
                  <a:srgbClr val="B9CE02"/>
                </a:solidFill>
                <a:latin typeface="Arial" panose="020B0604020202020204" pitchFamily="34" charset="0"/>
                <a:cs typeface="Arial" panose="020B0604020202020204" pitchFamily="34" charset="0"/>
              </a:defRPr>
            </a:lvl1pPr>
          </a:lstStyle>
          <a:p>
            <a:pPr lvl="0"/>
            <a:r>
              <a:rPr lang="en-US"/>
              <a:t>Insert customer name</a:t>
            </a:r>
          </a:p>
        </p:txBody>
      </p:sp>
      <p:sp>
        <p:nvSpPr>
          <p:cNvPr id="9" name="Content Placeholder 2"/>
          <p:cNvSpPr>
            <a:spLocks noGrp="1"/>
          </p:cNvSpPr>
          <p:nvPr>
            <p:ph idx="1" hasCustomPrompt="1"/>
          </p:nvPr>
        </p:nvSpPr>
        <p:spPr>
          <a:xfrm>
            <a:off x="3557040" y="2798909"/>
            <a:ext cx="2470151" cy="2712891"/>
          </a:xfrm>
        </p:spPr>
        <p:txBody>
          <a:bodyPr vert="horz" lIns="91440" tIns="45720" rIns="91440" bIns="45720" rtlCol="0" anchor="t" anchorCtr="0">
            <a:noAutofit/>
          </a:bodyPr>
          <a:lstStyle>
            <a:lvl1pPr marL="198000" indent="-198000">
              <a:lnSpc>
                <a:spcPct val="100000"/>
              </a:lnSpc>
              <a:spcBef>
                <a:spcPts val="1200"/>
              </a:spcBef>
              <a:defRPr lang="en-US" sz="1200" baseline="0" dirty="0" smtClean="0"/>
            </a:lvl1pPr>
            <a:lvl2pPr>
              <a:defRPr lang="en-US" dirty="0" smtClean="0"/>
            </a:lvl2pPr>
            <a:lvl3pPr>
              <a:defRPr lang="en-US" dirty="0" smtClean="0"/>
            </a:lvl3pPr>
            <a:lvl4pPr>
              <a:defRPr lang="en-US" dirty="0" smtClean="0"/>
            </a:lvl4pPr>
            <a:lvl5pPr>
              <a:defRPr lang="en-US" dirty="0"/>
            </a:lvl5pPr>
          </a:lstStyle>
          <a:p>
            <a:pPr lvl="0"/>
            <a:r>
              <a:rPr lang="en-US"/>
              <a:t>Key outcome #1</a:t>
            </a:r>
          </a:p>
          <a:p>
            <a:pPr lvl="0"/>
            <a:r>
              <a:rPr lang="en-US"/>
              <a:t>Key outcome #2</a:t>
            </a:r>
          </a:p>
          <a:p>
            <a:pPr lvl="0"/>
            <a:r>
              <a:rPr lang="en-US"/>
              <a:t>Key outcome #3</a:t>
            </a:r>
          </a:p>
        </p:txBody>
      </p:sp>
      <p:sp>
        <p:nvSpPr>
          <p:cNvPr id="10" name="Text Placeholder 16"/>
          <p:cNvSpPr>
            <a:spLocks noGrp="1"/>
          </p:cNvSpPr>
          <p:nvPr>
            <p:ph type="body" sz="quarter" idx="16" hasCustomPrompt="1"/>
          </p:nvPr>
        </p:nvSpPr>
        <p:spPr>
          <a:xfrm>
            <a:off x="3556549" y="1297476"/>
            <a:ext cx="4953490" cy="903859"/>
          </a:xfrm>
        </p:spPr>
        <p:txBody>
          <a:bodyPr/>
          <a:lstStyle>
            <a:lvl1pPr marL="0" indent="0">
              <a:lnSpc>
                <a:spcPct val="100000"/>
              </a:lnSpc>
              <a:spcBef>
                <a:spcPts val="0"/>
              </a:spcBef>
              <a:buNone/>
              <a:defRPr sz="1600"/>
            </a:lvl1pPr>
          </a:lstStyle>
          <a:p>
            <a:pPr lvl="0"/>
            <a:r>
              <a:rPr lang="en-US"/>
              <a:t>Project summary</a:t>
            </a:r>
          </a:p>
          <a:p>
            <a:pPr lvl="0"/>
            <a:endParaRPr lang="en-US"/>
          </a:p>
        </p:txBody>
      </p:sp>
      <p:sp>
        <p:nvSpPr>
          <p:cNvPr id="11" name="Content Placeholder 2"/>
          <p:cNvSpPr>
            <a:spLocks noGrp="1"/>
          </p:cNvSpPr>
          <p:nvPr>
            <p:ph idx="17" hasCustomPrompt="1"/>
          </p:nvPr>
        </p:nvSpPr>
        <p:spPr>
          <a:xfrm>
            <a:off x="6071638" y="2798909"/>
            <a:ext cx="2438400" cy="2712891"/>
          </a:xfrm>
        </p:spPr>
        <p:txBody>
          <a:bodyPr vert="horz" lIns="91440" tIns="45720" rIns="91440" bIns="45720" rtlCol="0" anchor="t" anchorCtr="0">
            <a:noAutofit/>
          </a:bodyPr>
          <a:lstStyle>
            <a:lvl1pPr marL="198000" indent="-198000">
              <a:lnSpc>
                <a:spcPct val="100000"/>
              </a:lnSpc>
              <a:spcBef>
                <a:spcPts val="1200"/>
              </a:spcBef>
              <a:defRPr lang="en-US" sz="1200" baseline="0" dirty="0" smtClean="0"/>
            </a:lvl1pPr>
            <a:lvl2pPr>
              <a:defRPr lang="en-US" dirty="0" smtClean="0"/>
            </a:lvl2pPr>
            <a:lvl3pPr>
              <a:defRPr lang="en-US" dirty="0" smtClean="0"/>
            </a:lvl3pPr>
            <a:lvl4pPr>
              <a:defRPr lang="en-US" dirty="0" smtClean="0"/>
            </a:lvl4pPr>
            <a:lvl5pPr>
              <a:defRPr lang="en-US" dirty="0"/>
            </a:lvl5pPr>
          </a:lstStyle>
          <a:p>
            <a:pPr lvl="0"/>
            <a:r>
              <a:rPr lang="en-US"/>
              <a:t>Key outcome #4</a:t>
            </a:r>
          </a:p>
          <a:p>
            <a:pPr lvl="0"/>
            <a:r>
              <a:rPr lang="en-US"/>
              <a:t>Key outcome #5</a:t>
            </a:r>
          </a:p>
          <a:p>
            <a:pPr lvl="0"/>
            <a:r>
              <a:rPr lang="en-US"/>
              <a:t>Key outcome #6</a:t>
            </a:r>
          </a:p>
        </p:txBody>
      </p:sp>
      <p:sp>
        <p:nvSpPr>
          <p:cNvPr id="12" name="Content Placeholder 8"/>
          <p:cNvSpPr>
            <a:spLocks noGrp="1"/>
          </p:cNvSpPr>
          <p:nvPr>
            <p:ph sz="quarter" idx="18" hasCustomPrompt="1"/>
          </p:nvPr>
        </p:nvSpPr>
        <p:spPr>
          <a:xfrm>
            <a:off x="3557038" y="2311402"/>
            <a:ext cx="4953000" cy="486833"/>
          </a:xfrm>
        </p:spPr>
        <p:txBody>
          <a:bodyPr/>
          <a:lstStyle>
            <a:lvl1pPr marL="0" indent="0">
              <a:buNone/>
              <a:defRPr sz="1400" b="1">
                <a:solidFill>
                  <a:srgbClr val="B9CE02"/>
                </a:solidFill>
                <a:latin typeface="Arial" panose="020B0604020202020204" pitchFamily="34" charset="0"/>
                <a:cs typeface="Arial" panose="020B0604020202020204" pitchFamily="34" charset="0"/>
              </a:defRPr>
            </a:lvl1pPr>
          </a:lstStyle>
          <a:p>
            <a:pPr lvl="0"/>
            <a:r>
              <a:rPr lang="en-US"/>
              <a:t>Key outcomes</a:t>
            </a:r>
            <a:endParaRPr lang="en-GB"/>
          </a:p>
        </p:txBody>
      </p:sp>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b="27150"/>
          <a:stretch/>
        </p:blipFill>
        <p:spPr>
          <a:xfrm>
            <a:off x="645294" y="6071870"/>
            <a:ext cx="1770921" cy="311941"/>
          </a:xfrm>
          <a:prstGeom prst="rect">
            <a:avLst/>
          </a:prstGeom>
        </p:spPr>
      </p:pic>
      <p:pic>
        <p:nvPicPr>
          <p:cNvPr id="14" name="Picture 4" descr="\\svr-file-1.civica.root.local\Corporate Filing\BUSINESS GENERATION\Civica Marketing\Digital\Brand\Logos\PNG\Civica-Digital-Mark_-_Green.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17459" y="5841947"/>
            <a:ext cx="863194" cy="755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95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Divider Slide Gree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1" y="-27295"/>
            <a:ext cx="9178270" cy="6890400"/>
          </a:xfrm>
          <a:prstGeom prst="rect">
            <a:avLst/>
          </a:prstGeom>
        </p:spPr>
      </p:pic>
      <p:sp>
        <p:nvSpPr>
          <p:cNvPr id="4" name="Title 1"/>
          <p:cNvSpPr>
            <a:spLocks noGrp="1"/>
          </p:cNvSpPr>
          <p:nvPr>
            <p:ph type="ctrTitle" hasCustomPrompt="1"/>
          </p:nvPr>
        </p:nvSpPr>
        <p:spPr>
          <a:xfrm>
            <a:off x="644564" y="2755587"/>
            <a:ext cx="4351019" cy="667320"/>
          </a:xfrm>
          <a:prstGeom prst="rect">
            <a:avLst/>
          </a:prstGeom>
        </p:spPr>
        <p:txBody>
          <a:bodyPr/>
          <a:lstStyle>
            <a:lvl1pPr>
              <a:defRPr b="1">
                <a:solidFill>
                  <a:schemeClr val="bg1"/>
                </a:solidFill>
                <a:latin typeface="Arial" panose="020B0604020202020204" pitchFamily="34" charset="0"/>
                <a:cs typeface="Arial" panose="020B0604020202020204" pitchFamily="34" charset="0"/>
              </a:defRPr>
            </a:lvl1pPr>
          </a:lstStyle>
          <a:p>
            <a:r>
              <a:rPr lang="en-GB" sz="2800">
                <a:solidFill>
                  <a:schemeClr val="bg1"/>
                </a:solidFill>
              </a:rPr>
              <a:t>Title</a:t>
            </a:r>
          </a:p>
        </p:txBody>
      </p:sp>
      <p:sp>
        <p:nvSpPr>
          <p:cNvPr id="5" name="Subtitle 2"/>
          <p:cNvSpPr>
            <a:spLocks noGrp="1"/>
          </p:cNvSpPr>
          <p:nvPr>
            <p:ph type="subTitle" idx="1" hasCustomPrompt="1"/>
          </p:nvPr>
        </p:nvSpPr>
        <p:spPr>
          <a:xfrm>
            <a:off x="644566" y="3422909"/>
            <a:ext cx="4343073" cy="925385"/>
          </a:xfrm>
          <a:prstGeom prst="rect">
            <a:avLst/>
          </a:prstGeom>
        </p:spPr>
        <p:txBody>
          <a:bodyPr>
            <a:noAutofit/>
          </a:bodyPr>
          <a:lstStyle>
            <a:lvl1pPr marL="0" indent="0">
              <a:lnSpc>
                <a:spcPct val="100000"/>
              </a:lnSpc>
              <a:buNone/>
              <a:defRPr sz="1400">
                <a:solidFill>
                  <a:schemeClr val="bg1"/>
                </a:solidFill>
                <a:latin typeface="Arial" panose="020B0604020202020204" pitchFamily="34" charset="0"/>
                <a:cs typeface="Arial" panose="020B0604020202020204" pitchFamily="34" charset="0"/>
              </a:defRPr>
            </a:lvl1pPr>
          </a:lstStyle>
          <a:p>
            <a:r>
              <a:rPr lang="en-GB">
                <a:solidFill>
                  <a:schemeClr val="bg1"/>
                </a:solidFill>
              </a:rPr>
              <a:t>Sub title</a:t>
            </a:r>
          </a:p>
        </p:txBody>
      </p:sp>
      <p:pic>
        <p:nvPicPr>
          <p:cNvPr id="6" name="Picture 2" descr="\\svr-file-1.civica.root.local\Corporate Filing\BUSINESS GENERATION\Civica Marketing\Digital\Brand\Logos\PNG\Civica_Digital_Logo_-_All-White-Reverse-no-Straplin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7635" y="6111907"/>
            <a:ext cx="1817796" cy="3296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vr-file-1.civica.root.local\Corporate Filing\BUSINESS GENERATION\Civica Marketing\Digital\Brand\Logos\PNG\Civica-Digital-Mark_-_Green.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17459" y="5896539"/>
            <a:ext cx="863194" cy="755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842158"/>
      </p:ext>
    </p:extLst>
  </p:cSld>
  <p:clrMapOvr>
    <a:masterClrMapping/>
  </p:clrMapOvr>
  <p:extLst mod="1">
    <p:ext uri="{DCECCB84-F9BA-43D5-87BE-67443E8EF086}">
      <p15:sldGuideLst xmlns:p15="http://schemas.microsoft.com/office/powerpoint/2012/main">
        <p15:guide id="1" orient="horz" pos="2387">
          <p15:clr>
            <a:srgbClr val="FBAE40"/>
          </p15:clr>
        </p15:guide>
        <p15:guide id="2" pos="204">
          <p15:clr>
            <a:srgbClr val="FBAE40"/>
          </p15:clr>
        </p15:guide>
        <p15:guide id="3" orient="horz" pos="504">
          <p15:clr>
            <a:srgbClr val="FBAE40"/>
          </p15:clr>
        </p15:guide>
        <p15:guide id="4" pos="124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1"/>
            <a:ext cx="8490270" cy="871806"/>
          </a:xfrm>
          <a:prstGeom prst="rect">
            <a:avLst/>
          </a:prstGeom>
        </p:spPr>
        <p:txBody>
          <a:bodyPr lIns="0" tIns="0" rIns="0" bIns="0" anchor="t" anchorCtr="0"/>
          <a:lstStyle>
            <a:lvl1pPr>
              <a:defRPr sz="3500"/>
            </a:lvl1p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205" y="324000"/>
            <a:ext cx="1043189" cy="41301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721476"/>
            <a:ext cx="9149339" cy="164578"/>
          </a:xfrm>
          <a:prstGeom prst="rect">
            <a:avLst/>
          </a:prstGeom>
        </p:spPr>
      </p:pic>
      <p:sp>
        <p:nvSpPr>
          <p:cNvPr id="5" name="Text Placeholder 4"/>
          <p:cNvSpPr>
            <a:spLocks noGrp="1"/>
          </p:cNvSpPr>
          <p:nvPr>
            <p:ph type="body" sz="quarter" idx="10"/>
          </p:nvPr>
        </p:nvSpPr>
        <p:spPr>
          <a:xfrm>
            <a:off x="360000" y="1944688"/>
            <a:ext cx="8490270" cy="4210050"/>
          </a:xfrm>
          <a:prstGeom prst="rect">
            <a:avLst/>
          </a:prstGeom>
        </p:spPr>
        <p:txBody>
          <a:bodyPr/>
          <a:lstStyle>
            <a:lvl1pPr>
              <a:defRPr sz="2400"/>
            </a:lvl1pPr>
            <a:lvl2pPr marL="685800" indent="-228600">
              <a:buFont typeface="Arial" panose="020B0604020202020204" pitchFamily="34" charset="0"/>
              <a:buChar char="−"/>
              <a:defRPr sz="22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014177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a:xfrm>
            <a:off x="8586975" y="6570266"/>
            <a:ext cx="125034" cy="123111"/>
          </a:xfrm>
          <a:prstGeom prst="rect">
            <a:avLst/>
          </a:prstGeom>
        </p:spPr>
        <p:txBody>
          <a:bodyPr/>
          <a:lstStyle/>
          <a:p>
            <a:fld id="{3AABFE8B-9ACA-4181-A6C7-B8AA889A1E97}" type="slidenum">
              <a:rPr lang="en-GB" smtClean="0"/>
              <a:pPr/>
              <a:t>‹#›</a:t>
            </a:fld>
            <a:endParaRPr lang="en-GB"/>
          </a:p>
        </p:txBody>
      </p:sp>
      <p:sp>
        <p:nvSpPr>
          <p:cNvPr id="4" name="Date Placeholder 3"/>
          <p:cNvSpPr>
            <a:spLocks noGrp="1"/>
          </p:cNvSpPr>
          <p:nvPr>
            <p:ph type="dt" sz="half" idx="11"/>
          </p:nvPr>
        </p:nvSpPr>
        <p:spPr>
          <a:xfrm>
            <a:off x="6156176" y="6572134"/>
            <a:ext cx="2304256" cy="123111"/>
          </a:xfrm>
          <a:prstGeom prst="rect">
            <a:avLst/>
          </a:prstGeom>
        </p:spPr>
        <p:txBody>
          <a:bodyPr/>
          <a:lstStyle/>
          <a:p>
            <a:r>
              <a:rPr lang="en-US"/>
              <a:t>04/11/2016</a:t>
            </a:r>
          </a:p>
        </p:txBody>
      </p:sp>
      <p:sp>
        <p:nvSpPr>
          <p:cNvPr id="5" name="Footer Placeholder 4"/>
          <p:cNvSpPr>
            <a:spLocks noGrp="1"/>
          </p:cNvSpPr>
          <p:nvPr>
            <p:ph type="ftr" sz="quarter" idx="12"/>
          </p:nvPr>
        </p:nvSpPr>
        <p:spPr>
          <a:xfrm>
            <a:off x="444790" y="6570466"/>
            <a:ext cx="5639378" cy="123111"/>
          </a:xfrm>
          <a:prstGeom prst="rect">
            <a:avLst/>
          </a:prstGeom>
        </p:spPr>
        <p:txBody>
          <a:bodyPr/>
          <a:lstStyle/>
          <a:p>
            <a:r>
              <a:rPr lang="pt-BR"/>
              <a:t>HESA Data Futures - Final Submission 1.0 Draft A</a:t>
            </a:r>
            <a:endParaRPr lang="fr-FR"/>
          </a:p>
        </p:txBody>
      </p:sp>
    </p:spTree>
    <p:extLst>
      <p:ext uri="{BB962C8B-B14F-4D97-AF65-F5344CB8AC3E}">
        <p14:creationId xmlns:p14="http://schemas.microsoft.com/office/powerpoint/2010/main" val="1039884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ext slide">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1"/>
            <a:ext cx="8490270" cy="871806"/>
          </a:xfrm>
          <a:prstGeom prst="rect">
            <a:avLst/>
          </a:prstGeom>
        </p:spPr>
        <p:txBody>
          <a:bodyPr lIns="0" tIns="0" rIns="0" bIns="0" anchor="t" anchorCtr="0"/>
          <a:lstStyle>
            <a:lvl1pPr>
              <a:defRPr sz="3500"/>
            </a:lvl1pPr>
          </a:lstStyle>
          <a:p>
            <a:r>
              <a:rPr lang="en-US"/>
              <a:t>Click to edit Master title style</a:t>
            </a:r>
          </a:p>
        </p:txBody>
      </p:sp>
      <p:sp>
        <p:nvSpPr>
          <p:cNvPr id="3" name="Text Placeholder 2"/>
          <p:cNvSpPr>
            <a:spLocks noGrp="1"/>
          </p:cNvSpPr>
          <p:nvPr>
            <p:ph type="body" idx="1"/>
          </p:nvPr>
        </p:nvSpPr>
        <p:spPr>
          <a:xfrm>
            <a:off x="359999" y="1944000"/>
            <a:ext cx="8490271" cy="4210220"/>
          </a:xfrm>
          <a:prstGeom prst="rect">
            <a:avLst/>
          </a:prstGeom>
        </p:spPr>
        <p:txBody>
          <a:bodyPr lIns="0" tIns="0" rIns="0" bIns="0" numCol="1" spcCol="180000"/>
          <a:lstStyle>
            <a:lvl1pPr marL="0" marR="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a:p>
            <a:pPr lvl="3"/>
            <a:r>
              <a:rPr lang="en-US"/>
              <a:t>Fourth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205" y="324000"/>
            <a:ext cx="1043189" cy="41301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721476"/>
            <a:ext cx="9149339" cy="164578"/>
          </a:xfrm>
          <a:prstGeom prst="rect">
            <a:avLst/>
          </a:prstGeom>
        </p:spPr>
      </p:pic>
    </p:spTree>
    <p:extLst>
      <p:ext uri="{BB962C8B-B14F-4D97-AF65-F5344CB8AC3E}">
        <p14:creationId xmlns:p14="http://schemas.microsoft.com/office/powerpoint/2010/main" val="3692582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picture right slide">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1"/>
            <a:ext cx="8424000" cy="871806"/>
          </a:xfrm>
          <a:prstGeom prst="rect">
            <a:avLst/>
          </a:prstGeom>
        </p:spPr>
        <p:txBody>
          <a:bodyPr lIns="0" tIns="0" rIns="0" bIns="0" anchor="t" anchorCtr="0"/>
          <a:lstStyle>
            <a:lvl1pPr>
              <a:defRPr sz="3500"/>
            </a:lvl1p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205" y="324000"/>
            <a:ext cx="1043189" cy="41301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721476"/>
            <a:ext cx="9149339" cy="164578"/>
          </a:xfrm>
          <a:prstGeom prst="rect">
            <a:avLst/>
          </a:prstGeom>
        </p:spPr>
      </p:pic>
      <p:sp>
        <p:nvSpPr>
          <p:cNvPr id="9" name="Content Placeholder 2"/>
          <p:cNvSpPr>
            <a:spLocks noGrp="1"/>
          </p:cNvSpPr>
          <p:nvPr>
            <p:ph idx="14"/>
          </p:nvPr>
        </p:nvSpPr>
        <p:spPr>
          <a:xfrm>
            <a:off x="4662000" y="1934272"/>
            <a:ext cx="4122000" cy="4292413"/>
          </a:xfrm>
          <a:prstGeom prst="rect">
            <a:avLst/>
          </a:prstGeom>
        </p:spPr>
        <p:txBody>
          <a:bodyPr/>
          <a:lstStyle>
            <a:lvl1pPr>
              <a:defRPr sz="24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0"/>
          </p:nvPr>
        </p:nvSpPr>
        <p:spPr>
          <a:xfrm>
            <a:off x="360000" y="1944687"/>
            <a:ext cx="4173900" cy="4281997"/>
          </a:xfrm>
          <a:prstGeom prst="rect">
            <a:avLst/>
          </a:prstGeom>
        </p:spPr>
        <p:txBody>
          <a:bodyPr/>
          <a:lstStyle>
            <a:lvl1pPr>
              <a:defRPr sz="2400"/>
            </a:lvl1pPr>
            <a:lvl2pPr marL="685800" indent="-228600">
              <a:buFont typeface="Arial" panose="020B0604020202020204" pitchFamily="34" charset="0"/>
              <a:buChar char="−"/>
              <a:defRPr sz="22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00237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left slide">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1"/>
            <a:ext cx="8424000" cy="871806"/>
          </a:xfrm>
          <a:prstGeom prst="rect">
            <a:avLst/>
          </a:prstGeom>
        </p:spPr>
        <p:txBody>
          <a:bodyPr lIns="0" tIns="0" rIns="0" bIns="0" anchor="t" anchorCtr="0"/>
          <a:lstStyle>
            <a:lvl1pPr>
              <a:defRPr sz="3500"/>
            </a:lvl1p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205" y="324000"/>
            <a:ext cx="1043189" cy="41301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721476"/>
            <a:ext cx="9149339" cy="164578"/>
          </a:xfrm>
          <a:prstGeom prst="rect">
            <a:avLst/>
          </a:prstGeom>
        </p:spPr>
      </p:pic>
      <p:sp>
        <p:nvSpPr>
          <p:cNvPr id="9" name="Content Placeholder 2"/>
          <p:cNvSpPr>
            <a:spLocks noGrp="1"/>
          </p:cNvSpPr>
          <p:nvPr>
            <p:ph idx="14"/>
          </p:nvPr>
        </p:nvSpPr>
        <p:spPr>
          <a:xfrm>
            <a:off x="360000" y="1934273"/>
            <a:ext cx="4122001" cy="4219948"/>
          </a:xfrm>
          <a:prstGeom prst="rect">
            <a:avLst/>
          </a:prstGeom>
        </p:spPr>
        <p:txBody>
          <a:bodyPr/>
          <a:lstStyle>
            <a:lvl1pPr>
              <a:defRPr sz="24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0"/>
          </p:nvPr>
        </p:nvSpPr>
        <p:spPr>
          <a:xfrm>
            <a:off x="4600574" y="1944688"/>
            <a:ext cx="4249695" cy="4210050"/>
          </a:xfrm>
          <a:prstGeom prst="rect">
            <a:avLst/>
          </a:prstGeom>
        </p:spPr>
        <p:txBody>
          <a:bodyPr/>
          <a:lstStyle>
            <a:lvl1pPr>
              <a:defRPr sz="2400"/>
            </a:lvl1pPr>
            <a:lvl2pPr marL="685800" indent="-228600">
              <a:buFont typeface="Arial" panose="020B0604020202020204" pitchFamily="34" charset="0"/>
              <a:buChar char="−"/>
              <a:defRPr sz="22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11155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media two col">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1"/>
            <a:ext cx="8424000" cy="871806"/>
          </a:xfrm>
          <a:prstGeom prst="rect">
            <a:avLst/>
          </a:prstGeom>
        </p:spPr>
        <p:txBody>
          <a:bodyPr lIns="0" tIns="0" rIns="0" bIns="0" anchor="t" anchorCtr="0"/>
          <a:lstStyle>
            <a:lvl1pPr>
              <a:defRPr sz="3500"/>
            </a:lvl1p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205" y="324000"/>
            <a:ext cx="1043189" cy="41301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721476"/>
            <a:ext cx="9149339" cy="164578"/>
          </a:xfrm>
          <a:prstGeom prst="rect">
            <a:avLst/>
          </a:prstGeom>
        </p:spPr>
      </p:pic>
      <p:sp>
        <p:nvSpPr>
          <p:cNvPr id="12" name="Content Placeholder 3"/>
          <p:cNvSpPr>
            <a:spLocks noGrp="1"/>
          </p:cNvSpPr>
          <p:nvPr>
            <p:ph sz="half" idx="2"/>
          </p:nvPr>
        </p:nvSpPr>
        <p:spPr>
          <a:xfrm>
            <a:off x="359999" y="2404790"/>
            <a:ext cx="4122001" cy="3749430"/>
          </a:xfrm>
          <a:prstGeom prst="rect">
            <a:avLst/>
          </a:prstGeom>
        </p:spPr>
        <p:txBody>
          <a:bodyPr/>
          <a:lstStyle>
            <a:lvl1pPr>
              <a:defRPr sz="2400">
                <a:latin typeface="Arial" panose="020B0604020202020204" pitchFamily="34" charset="0"/>
                <a:cs typeface="Arial" panose="020B0604020202020204" pitchFamily="34" charset="0"/>
              </a:defRPr>
            </a:lvl1pPr>
            <a:lvl2pPr marL="540000" indent="-180000">
              <a:buFont typeface="Symbol" panose="05050102010706020507" pitchFamily="18" charset="2"/>
              <a:buChar char="-"/>
              <a:defRPr sz="2200">
                <a:latin typeface="Arial" panose="020B0604020202020204" pitchFamily="34" charset="0"/>
                <a:cs typeface="Arial" panose="020B0604020202020204" pitchFamily="34" charset="0"/>
              </a:defRPr>
            </a:lvl2pPr>
            <a:lvl3pPr marL="720000" indent="-180000">
              <a:buFont typeface="Symbol" panose="05050102010706020507" pitchFamily="18" charset="2"/>
              <a:buChar char="-"/>
              <a:defRPr sz="2000">
                <a:latin typeface="Arial" panose="020B0604020202020204" pitchFamily="34" charset="0"/>
                <a:cs typeface="Arial" panose="020B0604020202020204" pitchFamily="34" charset="0"/>
              </a:defRPr>
            </a:lvl3pPr>
            <a:lvl4pPr marL="900000" indent="-180000">
              <a:buFont typeface="Symbol" panose="05050102010706020507" pitchFamily="18" charset="2"/>
              <a:buChar char="-"/>
              <a:defRPr sz="2000">
                <a:latin typeface="Arial" panose="020B0604020202020204" pitchFamily="34" charset="0"/>
                <a:cs typeface="Arial" panose="020B0604020202020204" pitchFamily="34" charset="0"/>
              </a:defRPr>
            </a:lvl4pPr>
            <a:lvl5pPr marL="1080000" indent="-180000">
              <a:buFont typeface="Symbol" panose="05050102010706020507" pitchFamily="18" charset="2"/>
              <a:buChar cha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3"/>
          <p:cNvSpPr>
            <a:spLocks noGrp="1"/>
          </p:cNvSpPr>
          <p:nvPr>
            <p:ph sz="half" idx="10"/>
          </p:nvPr>
        </p:nvSpPr>
        <p:spPr>
          <a:xfrm>
            <a:off x="4661999" y="2404790"/>
            <a:ext cx="4118101" cy="3749430"/>
          </a:xfrm>
          <a:prstGeom prst="rect">
            <a:avLst/>
          </a:prstGeom>
        </p:spPr>
        <p:txBody>
          <a:bodyPr/>
          <a:lstStyle>
            <a:lvl1pPr>
              <a:defRPr sz="2000">
                <a:latin typeface="Arial" panose="020B0604020202020204" pitchFamily="34" charset="0"/>
                <a:cs typeface="Arial" panose="020B0604020202020204" pitchFamily="34" charset="0"/>
              </a:defRPr>
            </a:lvl1pPr>
            <a:lvl2pPr marL="540000" indent="-180000">
              <a:buFont typeface="Symbol" panose="05050102010706020507" pitchFamily="18" charset="2"/>
              <a:buChar char="-"/>
              <a:defRPr sz="2000">
                <a:latin typeface="Arial" panose="020B0604020202020204" pitchFamily="34" charset="0"/>
                <a:cs typeface="Arial" panose="020B0604020202020204" pitchFamily="34" charset="0"/>
              </a:defRPr>
            </a:lvl2pPr>
            <a:lvl3pPr marL="720000" indent="-180000">
              <a:buFont typeface="Symbol" panose="05050102010706020507" pitchFamily="18" charset="2"/>
              <a:buChar char="-"/>
              <a:defRPr sz="1800">
                <a:latin typeface="Arial" panose="020B0604020202020204" pitchFamily="34" charset="0"/>
                <a:cs typeface="Arial" panose="020B0604020202020204" pitchFamily="34" charset="0"/>
              </a:defRPr>
            </a:lvl3pPr>
            <a:lvl4pPr marL="900000" indent="-180000">
              <a:buFont typeface="Symbol" panose="05050102010706020507" pitchFamily="18" charset="2"/>
              <a:buChar char="-"/>
              <a:defRPr sz="1800">
                <a:latin typeface="Arial" panose="020B0604020202020204" pitchFamily="34" charset="0"/>
                <a:cs typeface="Arial" panose="020B0604020202020204" pitchFamily="34" charset="0"/>
              </a:defRPr>
            </a:lvl4pPr>
            <a:lvl5pPr marL="1080000" indent="-180000">
              <a:buFont typeface="Symbol" panose="05050102010706020507" pitchFamily="18" charset="2"/>
              <a:buChar cha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1"/>
          </p:nvPr>
        </p:nvSpPr>
        <p:spPr>
          <a:xfrm>
            <a:off x="4661999" y="1934273"/>
            <a:ext cx="4122001" cy="408589"/>
          </a:xfrm>
          <a:prstGeom prst="rect">
            <a:avLst/>
          </a:prstGeom>
        </p:spPr>
        <p:txBody>
          <a:bodyPr/>
          <a:lstStyle>
            <a:lvl1pPr marL="0" indent="0">
              <a:buNone/>
              <a:defRPr sz="2000" b="1"/>
            </a:lvl1pPr>
          </a:lstStyle>
          <a:p>
            <a:pPr lvl="0"/>
            <a:r>
              <a:rPr lang="en-US"/>
              <a:t>Edit Master text styles</a:t>
            </a:r>
          </a:p>
        </p:txBody>
      </p:sp>
      <p:sp>
        <p:nvSpPr>
          <p:cNvPr id="10" name="Text Placeholder 4"/>
          <p:cNvSpPr>
            <a:spLocks noGrp="1"/>
          </p:cNvSpPr>
          <p:nvPr>
            <p:ph type="body" sz="quarter" idx="12"/>
          </p:nvPr>
        </p:nvSpPr>
        <p:spPr>
          <a:xfrm>
            <a:off x="360076" y="1934273"/>
            <a:ext cx="4121923" cy="408589"/>
          </a:xfrm>
          <a:prstGeom prst="rect">
            <a:avLst/>
          </a:prstGeom>
        </p:spPr>
        <p:txBody>
          <a:bodyPr/>
          <a:lstStyle>
            <a:lvl1pPr marL="0" indent="0">
              <a:buNone/>
              <a:defRPr sz="2000" b="1"/>
            </a:lvl1pPr>
          </a:lstStyle>
          <a:p>
            <a:pPr lvl="0"/>
            <a:r>
              <a:rPr lang="en-US"/>
              <a:t>Edit Master text styles</a:t>
            </a:r>
          </a:p>
        </p:txBody>
      </p:sp>
    </p:spTree>
    <p:extLst>
      <p:ext uri="{BB962C8B-B14F-4D97-AF65-F5344CB8AC3E}">
        <p14:creationId xmlns:p14="http://schemas.microsoft.com/office/powerpoint/2010/main" val="278308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dia slide with Title">
    <p:spTree>
      <p:nvGrpSpPr>
        <p:cNvPr id="1" name=""/>
        <p:cNvGrpSpPr/>
        <p:nvPr/>
      </p:nvGrpSpPr>
      <p:grpSpPr>
        <a:xfrm>
          <a:off x="0" y="0"/>
          <a:ext cx="0" cy="0"/>
          <a:chOff x="0" y="0"/>
          <a:chExt cx="0" cy="0"/>
        </a:xfrm>
      </p:grpSpPr>
      <p:sp>
        <p:nvSpPr>
          <p:cNvPr id="2" name="Title 1"/>
          <p:cNvSpPr>
            <a:spLocks noGrp="1"/>
          </p:cNvSpPr>
          <p:nvPr>
            <p:ph type="title"/>
          </p:nvPr>
        </p:nvSpPr>
        <p:spPr>
          <a:xfrm>
            <a:off x="360000" y="990001"/>
            <a:ext cx="8490270" cy="871806"/>
          </a:xfrm>
          <a:prstGeom prst="rect">
            <a:avLst/>
          </a:prstGeom>
        </p:spPr>
        <p:txBody>
          <a:bodyPr lIns="0" tIns="0" rIns="0" bIns="0" anchor="t" anchorCtr="0"/>
          <a:lstStyle>
            <a:lvl1pPr>
              <a:defRPr sz="3500"/>
            </a:lvl1p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205" y="324000"/>
            <a:ext cx="1043189" cy="41301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721476"/>
            <a:ext cx="9149339" cy="164578"/>
          </a:xfrm>
          <a:prstGeom prst="rect">
            <a:avLst/>
          </a:prstGeom>
        </p:spPr>
      </p:pic>
      <p:sp>
        <p:nvSpPr>
          <p:cNvPr id="10" name="Content Placeholder 2"/>
          <p:cNvSpPr>
            <a:spLocks noGrp="1"/>
          </p:cNvSpPr>
          <p:nvPr>
            <p:ph idx="13"/>
          </p:nvPr>
        </p:nvSpPr>
        <p:spPr>
          <a:xfrm>
            <a:off x="359999" y="1944000"/>
            <a:ext cx="8490271" cy="4292413"/>
          </a:xfrm>
          <a:prstGeom prst="rect">
            <a:avLst/>
          </a:prstGeom>
        </p:spPr>
        <p:txBody>
          <a:bodyPr/>
          <a:lstStyle>
            <a:lvl1pPr>
              <a:defRPr sz="24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a:lvl2pPr>
            <a:lvl3pPr marL="914400" indent="0">
              <a:buNone/>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51497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slide no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205" y="324000"/>
            <a:ext cx="1043189" cy="41301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721476"/>
            <a:ext cx="9149339" cy="164578"/>
          </a:xfrm>
          <a:prstGeom prst="rect">
            <a:avLst/>
          </a:prstGeom>
        </p:spPr>
      </p:pic>
      <p:sp>
        <p:nvSpPr>
          <p:cNvPr id="10" name="Content Placeholder 2"/>
          <p:cNvSpPr>
            <a:spLocks noGrp="1"/>
          </p:cNvSpPr>
          <p:nvPr>
            <p:ph idx="13"/>
          </p:nvPr>
        </p:nvSpPr>
        <p:spPr>
          <a:xfrm>
            <a:off x="359999" y="990002"/>
            <a:ext cx="8490271" cy="5246412"/>
          </a:xfrm>
          <a:prstGeom prst="rect">
            <a:avLst/>
          </a:prstGeom>
        </p:spPr>
        <p:txBody>
          <a:bodyPr/>
          <a:lstStyle>
            <a:lvl1pPr>
              <a:defRPr sz="24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7709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21" Type="http://schemas.openxmlformats.org/officeDocument/2006/relationships/image" Target="../media/image8.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6.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035462"/>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8" r:id="rId3"/>
    <p:sldLayoutId id="2147483663" r:id="rId4"/>
    <p:sldLayoutId id="2147483672" r:id="rId5"/>
    <p:sldLayoutId id="2147483685" r:id="rId6"/>
    <p:sldLayoutId id="2147483680" r:id="rId7"/>
    <p:sldLayoutId id="2147483679" r:id="rId8"/>
    <p:sldLayoutId id="2147483686" r:id="rId9"/>
    <p:sldLayoutId id="2147483683" r:id="rId10"/>
    <p:sldLayoutId id="2147483684" r:id="rId11"/>
    <p:sldLayoutId id="2147483681" r:id="rId12"/>
    <p:sldLayoutId id="2147483682" r:id="rId13"/>
  </p:sldLayoutIdLst>
  <p:hf hdr="0" dt="0"/>
  <p:txStyles>
    <p:titleStyle>
      <a:lvl1pPr algn="l" defTabSz="914400" rtl="0" eaLnBrk="1" latinLnBrk="0" hangingPunct="1">
        <a:lnSpc>
          <a:spcPts val="4600"/>
        </a:lnSpc>
        <a:spcBef>
          <a:spcPct val="0"/>
        </a:spcBef>
        <a:buNone/>
        <a:defRPr sz="45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2872" y="477579"/>
            <a:ext cx="8229600" cy="684799"/>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442872" y="1316765"/>
            <a:ext cx="8229600" cy="4320000"/>
          </a:xfrm>
          <a:prstGeom prst="rect">
            <a:avLst/>
          </a:prstGeom>
        </p:spPr>
        <p:txBody>
          <a:bodyPr vert="horz" lIns="91440" tIns="45720" rIns="91440" bIns="4572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p:nvSpPr>
        <p:spPr bwMode="auto">
          <a:xfrm>
            <a:off x="8170360" y="817380"/>
            <a:ext cx="45719" cy="72123"/>
          </a:xfrm>
          <a:prstGeom prst="rect">
            <a:avLst/>
          </a:prstGeom>
          <a:solidFill>
            <a:srgbClr val="F9FCF8"/>
          </a:solidFill>
          <a:ln>
            <a:noFill/>
          </a:ln>
          <a:extLst/>
        </p:spPr>
        <p:txBody>
          <a:bodyPr vert="vert270" wrap="square" lIns="0" tIns="45720" rIns="0" bIns="93600" numCol="1" rtlCol="0" anchor="ctr" anchorCtr="0" compatLnSpc="1">
            <a:prstTxWarp prst="textNoShape">
              <a:avLst/>
            </a:prstTxWarp>
            <a:noAutofit/>
          </a:bodyPr>
          <a:lstStyle/>
          <a:p>
            <a:pPr algn="ctr"/>
            <a:endParaRPr lang="en-GB" sz="1100">
              <a:solidFill>
                <a:schemeClr val="bg1"/>
              </a:solidFill>
            </a:endParaRPr>
          </a:p>
        </p:txBody>
      </p:sp>
      <p:pic>
        <p:nvPicPr>
          <p:cNvPr id="5" name="Picture 4"/>
          <p:cNvPicPr>
            <a:picLocks noChangeAspect="1"/>
          </p:cNvPicPr>
          <p:nvPr userDrawn="1"/>
        </p:nvPicPr>
        <p:blipFill rotWithShape="1">
          <a:blip r:embed="rId19">
            <a:extLst>
              <a:ext uri="{28A0092B-C50C-407E-A947-70E740481C1C}">
                <a14:useLocalDpi xmlns:a14="http://schemas.microsoft.com/office/drawing/2010/main" val="0"/>
              </a:ext>
            </a:extLst>
          </a:blip>
          <a:srcRect b="2039"/>
          <a:stretch/>
        </p:blipFill>
        <p:spPr>
          <a:xfrm>
            <a:off x="-177425" y="-27297"/>
            <a:ext cx="9356887" cy="6885297"/>
          </a:xfrm>
          <a:prstGeom prst="rect">
            <a:avLst/>
          </a:prstGeom>
        </p:spPr>
      </p:pic>
      <p:pic>
        <p:nvPicPr>
          <p:cNvPr id="7" name="Picture 4" descr="\\svr-file-1.civica.root.local\Corporate Filing\BUSINESS GENERATION\Civica Marketing\Digital\Brand\Logos\PNG\Civica-Digital-Mark_-_Green.png"/>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8017459" y="5869243"/>
            <a:ext cx="863194" cy="7550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svr-file-1.civica.root.local\Corporate Filing\BUSINESS GENERATION\Civica Marketing\Digital\Brand\Logos\PNG\Civica_Digital_Logo_-_Light-Green-no-Strapline.png"/>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640535" y="6087241"/>
            <a:ext cx="1796542" cy="318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74207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hf hdr="0" ftr="0" dt="0"/>
  <p:txStyles>
    <p:titleStyle>
      <a:lvl1pPr algn="l" defTabSz="342892" rtl="0" eaLnBrk="1" latinLnBrk="0" hangingPunct="1">
        <a:spcBef>
          <a:spcPct val="0"/>
        </a:spcBef>
        <a:buNone/>
        <a:defRPr sz="2400" b="1" kern="1200">
          <a:solidFill>
            <a:srgbClr val="154358"/>
          </a:solidFill>
          <a:latin typeface="Arial" panose="020B0604020202020204" pitchFamily="34" charset="0"/>
          <a:ea typeface="+mj-ea"/>
          <a:cs typeface="Arial" panose="020B0604020202020204" pitchFamily="34" charset="0"/>
        </a:defRPr>
      </a:lvl1pPr>
    </p:titleStyle>
    <p:bodyStyle>
      <a:lvl1pPr marL="270000" indent="-270000" algn="l" defTabSz="342892" rtl="0" eaLnBrk="1" latinLnBrk="0" hangingPunct="1">
        <a:lnSpc>
          <a:spcPct val="150000"/>
        </a:lnSpc>
        <a:spcBef>
          <a:spcPts val="1000"/>
        </a:spcBef>
        <a:spcAft>
          <a:spcPts val="0"/>
        </a:spcAft>
        <a:buClr>
          <a:schemeClr val="accent2">
            <a:lumMod val="50000"/>
          </a:schemeClr>
        </a:buClr>
        <a:buSzPct val="100000"/>
        <a:buFontTx/>
        <a:buBlip>
          <a:blip r:embed="rId22"/>
        </a:buBlip>
        <a:defRPr sz="1800" kern="1200">
          <a:solidFill>
            <a:srgbClr val="154358"/>
          </a:solidFill>
          <a:latin typeface="Arial" panose="020B0604020202020204" pitchFamily="34" charset="0"/>
          <a:ea typeface="+mn-ea"/>
          <a:cs typeface="Arial" panose="020B0604020202020204" pitchFamily="34" charset="0"/>
        </a:defRPr>
      </a:lvl1pPr>
      <a:lvl2pPr marL="450000" indent="-180000" algn="l" defTabSz="342892" rtl="0" eaLnBrk="1" latinLnBrk="0" hangingPunct="1">
        <a:lnSpc>
          <a:spcPct val="100000"/>
        </a:lnSpc>
        <a:spcBef>
          <a:spcPts val="0"/>
        </a:spcBef>
        <a:spcAft>
          <a:spcPts val="450"/>
        </a:spcAft>
        <a:buClr>
          <a:schemeClr val="accent2">
            <a:lumMod val="50000"/>
          </a:schemeClr>
        </a:buClr>
        <a:buFont typeface="Arial" charset="0"/>
        <a:buChar char="•"/>
        <a:tabLst/>
        <a:defRPr sz="1400" kern="1200">
          <a:solidFill>
            <a:schemeClr val="accent2">
              <a:lumMod val="50000"/>
            </a:schemeClr>
          </a:solidFill>
          <a:latin typeface="Arial" panose="020B0604020202020204" pitchFamily="34" charset="0"/>
          <a:ea typeface="+mn-ea"/>
          <a:cs typeface="Arial" panose="020B0604020202020204" pitchFamily="34" charset="0"/>
        </a:defRPr>
      </a:lvl2pPr>
      <a:lvl3pPr marL="630000" indent="-180000" algn="l" defTabSz="342892" rtl="0" eaLnBrk="1" latinLnBrk="0" hangingPunct="1">
        <a:lnSpc>
          <a:spcPct val="100000"/>
        </a:lnSpc>
        <a:spcBef>
          <a:spcPts val="0"/>
        </a:spcBef>
        <a:spcAft>
          <a:spcPts val="450"/>
        </a:spcAft>
        <a:buClr>
          <a:schemeClr val="accent2">
            <a:lumMod val="50000"/>
          </a:schemeClr>
        </a:buClr>
        <a:buFont typeface="Arial" charset="0"/>
        <a:buChar char="•"/>
        <a:defRPr sz="1200" kern="1200">
          <a:solidFill>
            <a:schemeClr val="accent2">
              <a:lumMod val="50000"/>
            </a:schemeClr>
          </a:solidFill>
          <a:latin typeface="Arial" panose="020B0604020202020204" pitchFamily="34" charset="0"/>
          <a:ea typeface="+mn-ea"/>
          <a:cs typeface="Arial" panose="020B0604020202020204" pitchFamily="34" charset="0"/>
        </a:defRPr>
      </a:lvl3pPr>
      <a:lvl4pPr marL="810000" indent="-180000" algn="l" defTabSz="342892" rtl="0" eaLnBrk="1" latinLnBrk="0" hangingPunct="1">
        <a:lnSpc>
          <a:spcPct val="100000"/>
        </a:lnSpc>
        <a:spcBef>
          <a:spcPts val="0"/>
        </a:spcBef>
        <a:spcAft>
          <a:spcPts val="450"/>
        </a:spcAft>
        <a:buClr>
          <a:schemeClr val="accent2">
            <a:lumMod val="50000"/>
          </a:schemeClr>
        </a:buClr>
        <a:buFont typeface="Arial" charset="0"/>
        <a:buChar char="•"/>
        <a:defRPr sz="1100" kern="1200">
          <a:solidFill>
            <a:schemeClr val="accent2">
              <a:lumMod val="50000"/>
            </a:schemeClr>
          </a:solidFill>
          <a:latin typeface="Arial" panose="020B0604020202020204" pitchFamily="34" charset="0"/>
          <a:ea typeface="+mn-ea"/>
          <a:cs typeface="Arial" panose="020B0604020202020204" pitchFamily="34" charset="0"/>
        </a:defRPr>
      </a:lvl4pPr>
      <a:lvl5pPr marL="990000" indent="-180000" algn="l" defTabSz="342892" rtl="0" eaLnBrk="1" latinLnBrk="0" hangingPunct="1">
        <a:lnSpc>
          <a:spcPct val="100000"/>
        </a:lnSpc>
        <a:spcBef>
          <a:spcPts val="0"/>
        </a:spcBef>
        <a:spcAft>
          <a:spcPts val="450"/>
        </a:spcAft>
        <a:buClr>
          <a:schemeClr val="accent2">
            <a:lumMod val="50000"/>
          </a:schemeClr>
        </a:buClr>
        <a:buFont typeface="Arial" charset="0"/>
        <a:buChar char="•"/>
        <a:defRPr sz="1100" kern="1200">
          <a:solidFill>
            <a:schemeClr val="accent2">
              <a:lumMod val="50000"/>
            </a:schemeClr>
          </a:solidFill>
          <a:latin typeface="Arial" panose="020B0604020202020204" pitchFamily="34" charset="0"/>
          <a:ea typeface="+mn-ea"/>
          <a:cs typeface="Arial" panose="020B0604020202020204" pitchFamily="34" charset="0"/>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Data Futures: key concepts</a:t>
            </a:r>
          </a:p>
        </p:txBody>
      </p:sp>
      <p:sp>
        <p:nvSpPr>
          <p:cNvPr id="3" name="Subtitle 2"/>
          <p:cNvSpPr>
            <a:spLocks noGrp="1"/>
          </p:cNvSpPr>
          <p:nvPr>
            <p:ph type="subTitle" idx="1"/>
          </p:nvPr>
        </p:nvSpPr>
        <p:spPr>
          <a:xfrm>
            <a:off x="546072" y="5335929"/>
            <a:ext cx="7700628" cy="744514"/>
          </a:xfrm>
        </p:spPr>
        <p:txBody>
          <a:bodyPr>
            <a:noAutofit/>
          </a:bodyPr>
          <a:lstStyle/>
          <a:p>
            <a:r>
              <a:rPr lang="en-GB" sz="2800" dirty="0"/>
              <a:t>Output from Detailed design </a:t>
            </a:r>
          </a:p>
        </p:txBody>
      </p:sp>
    </p:spTree>
    <p:extLst>
      <p:ext uri="{BB962C8B-B14F-4D97-AF65-F5344CB8AC3E}">
        <p14:creationId xmlns:p14="http://schemas.microsoft.com/office/powerpoint/2010/main" val="19062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Box 179">
            <a:extLst>
              <a:ext uri="{FF2B5EF4-FFF2-40B4-BE49-F238E27FC236}">
                <a16:creationId xmlns:a16="http://schemas.microsoft.com/office/drawing/2014/main" id="{06A0F44F-6FF5-4B35-9B52-6C49C9C98F78}"/>
              </a:ext>
            </a:extLst>
          </p:cNvPr>
          <p:cNvSpPr txBox="1"/>
          <p:nvPr/>
        </p:nvSpPr>
        <p:spPr>
          <a:xfrm>
            <a:off x="1830841" y="434618"/>
            <a:ext cx="6237605" cy="646331"/>
          </a:xfrm>
          <a:prstGeom prst="rect">
            <a:avLst/>
          </a:prstGeom>
          <a:noFill/>
        </p:spPr>
        <p:txBody>
          <a:bodyPr wrap="none" rtlCol="0">
            <a:spAutoFit/>
          </a:bodyPr>
          <a:lstStyle/>
          <a:p>
            <a:r>
              <a:rPr lang="en-GB" sz="3600" b="1" dirty="0"/>
              <a:t>Reference periods: Sign-off</a:t>
            </a:r>
          </a:p>
        </p:txBody>
      </p:sp>
      <p:sp>
        <p:nvSpPr>
          <p:cNvPr id="184" name="Rectangle 183">
            <a:extLst>
              <a:ext uri="{FF2B5EF4-FFF2-40B4-BE49-F238E27FC236}">
                <a16:creationId xmlns:a16="http://schemas.microsoft.com/office/drawing/2014/main" id="{3D53274E-F40F-46F4-A6E6-125560DEB1D6}"/>
              </a:ext>
            </a:extLst>
          </p:cNvPr>
          <p:cNvSpPr/>
          <p:nvPr/>
        </p:nvSpPr>
        <p:spPr>
          <a:xfrm>
            <a:off x="331479" y="2756817"/>
            <a:ext cx="8395824" cy="9809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sz="1200" b="1" dirty="0">
                <a:solidFill>
                  <a:schemeClr val="tx1"/>
                </a:solidFill>
              </a:rPr>
              <a:t>Sign-off - </a:t>
            </a:r>
            <a:r>
              <a:rPr lang="en-GB" sz="1200" dirty="0">
                <a:solidFill>
                  <a:schemeClr val="tx1"/>
                </a:solidFill>
              </a:rPr>
              <a:t>The process of a defined role (for example Vice Chancellor) making a formal declaration that the In-scope data submitted to HESA represents an honest, impartial, and rigorous account of the HE provider’s events up to the end of the Reference period. </a:t>
            </a:r>
          </a:p>
        </p:txBody>
      </p:sp>
      <p:sp>
        <p:nvSpPr>
          <p:cNvPr id="187" name="Rectangle 186">
            <a:extLst>
              <a:ext uri="{FF2B5EF4-FFF2-40B4-BE49-F238E27FC236}">
                <a16:creationId xmlns:a16="http://schemas.microsoft.com/office/drawing/2014/main" id="{40415940-EDA5-48E1-9082-859CEE102291}"/>
              </a:ext>
            </a:extLst>
          </p:cNvPr>
          <p:cNvSpPr/>
          <p:nvPr/>
        </p:nvSpPr>
        <p:spPr>
          <a:xfrm>
            <a:off x="241299" y="1092658"/>
            <a:ext cx="8570939" cy="3600986"/>
          </a:xfrm>
          <a:prstGeom prst="rect">
            <a:avLst/>
          </a:prstGeom>
        </p:spPr>
        <p:txBody>
          <a:bodyPr wrap="square">
            <a:spAutoFit/>
          </a:bodyPr>
          <a:lstStyle/>
          <a:p>
            <a:pPr>
              <a:lnSpc>
                <a:spcPct val="150000"/>
              </a:lnSpc>
            </a:pPr>
            <a:r>
              <a:rPr lang="en-GB" sz="2400" b="1" dirty="0"/>
              <a:t>What happens at Sign-off?</a:t>
            </a:r>
          </a:p>
          <a:p>
            <a:pPr lvl="0" defTabSz="914400">
              <a:defRPr/>
            </a:pPr>
            <a:endParaRPr lang="en-GB" sz="1200" dirty="0"/>
          </a:p>
          <a:p>
            <a:pPr lvl="0" defTabSz="914400">
              <a:lnSpc>
                <a:spcPct val="150000"/>
              </a:lnSpc>
              <a:defRPr/>
            </a:pPr>
            <a:r>
              <a:rPr lang="en-GB" sz="1200" dirty="0"/>
              <a:t>Data must be signed-off by the head of the HE provider (normally the Vice-Chancellor or Principal) at least once during each Sign-off period. (A provider’s Reference period data can be Signed-off as many times as the provider deems necessary, until the deadline is reached).</a:t>
            </a:r>
          </a:p>
          <a:p>
            <a:pPr lvl="0" defTabSz="914400">
              <a:lnSpc>
                <a:spcPct val="150000"/>
              </a:lnSpc>
              <a:defRPr/>
            </a:pPr>
            <a:endParaRPr lang="en-GB" sz="1200" dirty="0"/>
          </a:p>
          <a:p>
            <a:pPr lvl="0" defTabSz="914400">
              <a:lnSpc>
                <a:spcPct val="150000"/>
              </a:lnSpc>
              <a:defRPr/>
            </a:pPr>
            <a:endParaRPr lang="en-GB" sz="1200" dirty="0"/>
          </a:p>
          <a:p>
            <a:pPr lvl="0" defTabSz="914400">
              <a:lnSpc>
                <a:spcPct val="150000"/>
              </a:lnSpc>
              <a:defRPr/>
            </a:pPr>
            <a:endParaRPr lang="en-GB" sz="1200" dirty="0"/>
          </a:p>
          <a:p>
            <a:pPr lvl="0" defTabSz="914400">
              <a:lnSpc>
                <a:spcPct val="150000"/>
              </a:lnSpc>
              <a:defRPr/>
            </a:pPr>
            <a:endParaRPr lang="en-GB" sz="1200" dirty="0"/>
          </a:p>
          <a:p>
            <a:pPr lvl="0" defTabSz="914400">
              <a:lnSpc>
                <a:spcPct val="150000"/>
              </a:lnSpc>
              <a:defRPr/>
            </a:pPr>
            <a:r>
              <a:rPr lang="en-GB" sz="1200" dirty="0"/>
              <a:t>As explained on the following slide, the in-scope data signed off at Sign-off is not the same as all data submitted since last Sign-off. Sign-off will be an electronic process.</a:t>
            </a:r>
          </a:p>
          <a:p>
            <a:pPr>
              <a:lnSpc>
                <a:spcPct val="150000"/>
              </a:lnSpc>
            </a:pPr>
            <a:endParaRPr lang="en-GB" sz="1200" dirty="0"/>
          </a:p>
        </p:txBody>
      </p:sp>
      <p:pic>
        <p:nvPicPr>
          <p:cNvPr id="3" name="Picture 2">
            <a:extLst>
              <a:ext uri="{FF2B5EF4-FFF2-40B4-BE49-F238E27FC236}">
                <a16:creationId xmlns:a16="http://schemas.microsoft.com/office/drawing/2014/main" id="{1087B999-5797-4532-A358-CA4BB29D5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011" y="4394607"/>
            <a:ext cx="6339650" cy="2261894"/>
          </a:xfrm>
          <a:prstGeom prst="rect">
            <a:avLst/>
          </a:prstGeom>
        </p:spPr>
      </p:pic>
    </p:spTree>
    <p:extLst>
      <p:ext uri="{BB962C8B-B14F-4D97-AF65-F5344CB8AC3E}">
        <p14:creationId xmlns:p14="http://schemas.microsoft.com/office/powerpoint/2010/main" val="2075931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C1231BA1-812A-424F-900A-74E1998E19A4}"/>
              </a:ext>
            </a:extLst>
          </p:cNvPr>
          <p:cNvSpPr txBox="1"/>
          <p:nvPr/>
        </p:nvSpPr>
        <p:spPr>
          <a:xfrm>
            <a:off x="1830841" y="434618"/>
            <a:ext cx="3621504" cy="646331"/>
          </a:xfrm>
          <a:prstGeom prst="rect">
            <a:avLst/>
          </a:prstGeom>
          <a:noFill/>
        </p:spPr>
        <p:txBody>
          <a:bodyPr wrap="none" rtlCol="0">
            <a:spAutoFit/>
          </a:bodyPr>
          <a:lstStyle/>
          <a:p>
            <a:r>
              <a:rPr lang="en-GB" sz="3600" b="1" dirty="0"/>
              <a:t>In-scope period</a:t>
            </a:r>
          </a:p>
        </p:txBody>
      </p:sp>
      <p:sp>
        <p:nvSpPr>
          <p:cNvPr id="37" name="Rectangle 36">
            <a:extLst>
              <a:ext uri="{FF2B5EF4-FFF2-40B4-BE49-F238E27FC236}">
                <a16:creationId xmlns:a16="http://schemas.microsoft.com/office/drawing/2014/main" id="{5F6CB65C-2934-4772-A2EB-D1962DE85E7E}"/>
              </a:ext>
            </a:extLst>
          </p:cNvPr>
          <p:cNvSpPr/>
          <p:nvPr/>
        </p:nvSpPr>
        <p:spPr>
          <a:xfrm>
            <a:off x="331479" y="1309017"/>
            <a:ext cx="8395824" cy="9809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sz="1200" b="1" dirty="0">
                <a:solidFill>
                  <a:schemeClr val="tx1"/>
                </a:solidFill>
              </a:rPr>
              <a:t>In-scope period - </a:t>
            </a:r>
            <a:r>
              <a:rPr lang="en-GB" sz="1200" dirty="0">
                <a:solidFill>
                  <a:schemeClr val="tx1"/>
                </a:solidFill>
              </a:rPr>
              <a:t>The duration for which each entity is relevant for sign-off by an HE provider. Data submitted prior to the in-scope period will not require sign-off until it becomes in-scope. Submission after this period will be subject to exception processing.</a:t>
            </a:r>
          </a:p>
        </p:txBody>
      </p:sp>
      <p:pic>
        <p:nvPicPr>
          <p:cNvPr id="4" name="Picture 3">
            <a:extLst>
              <a:ext uri="{FF2B5EF4-FFF2-40B4-BE49-F238E27FC236}">
                <a16:creationId xmlns:a16="http://schemas.microsoft.com/office/drawing/2014/main" id="{B73336D8-C37C-437C-9F45-9A577551B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653" y="2516165"/>
            <a:ext cx="6754694" cy="3907217"/>
          </a:xfrm>
          <a:prstGeom prst="rect">
            <a:avLst/>
          </a:prstGeom>
        </p:spPr>
      </p:pic>
    </p:spTree>
    <p:extLst>
      <p:ext uri="{BB962C8B-B14F-4D97-AF65-F5344CB8AC3E}">
        <p14:creationId xmlns:p14="http://schemas.microsoft.com/office/powerpoint/2010/main" val="658702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0F939D-5AC6-41BD-9C44-19EEA5465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9421" y="304801"/>
            <a:ext cx="5216991" cy="6239468"/>
          </a:xfrm>
          <a:prstGeom prst="rect">
            <a:avLst/>
          </a:prstGeom>
        </p:spPr>
      </p:pic>
      <p:sp>
        <p:nvSpPr>
          <p:cNvPr id="8" name="TextBox 7">
            <a:extLst>
              <a:ext uri="{FF2B5EF4-FFF2-40B4-BE49-F238E27FC236}">
                <a16:creationId xmlns:a16="http://schemas.microsoft.com/office/drawing/2014/main" id="{503F5DFC-6636-412D-BBF8-15D6F937C1AD}"/>
              </a:ext>
            </a:extLst>
          </p:cNvPr>
          <p:cNvSpPr txBox="1"/>
          <p:nvPr/>
        </p:nvSpPr>
        <p:spPr>
          <a:xfrm>
            <a:off x="238015" y="1525998"/>
            <a:ext cx="2877711" cy="1754326"/>
          </a:xfrm>
          <a:prstGeom prst="rect">
            <a:avLst/>
          </a:prstGeom>
          <a:noFill/>
        </p:spPr>
        <p:txBody>
          <a:bodyPr wrap="none" rtlCol="0">
            <a:spAutoFit/>
          </a:bodyPr>
          <a:lstStyle/>
          <a:p>
            <a:r>
              <a:rPr lang="en-GB" sz="3600" b="1" dirty="0"/>
              <a:t>Data </a:t>
            </a:r>
          </a:p>
          <a:p>
            <a:r>
              <a:rPr lang="en-GB" sz="3600" b="1" dirty="0"/>
              <a:t>submission </a:t>
            </a:r>
          </a:p>
          <a:p>
            <a:r>
              <a:rPr lang="en-GB" sz="3600" b="1" dirty="0"/>
              <a:t>behaviour</a:t>
            </a:r>
          </a:p>
        </p:txBody>
      </p:sp>
    </p:spTree>
    <p:extLst>
      <p:ext uri="{BB962C8B-B14F-4D97-AF65-F5344CB8AC3E}">
        <p14:creationId xmlns:p14="http://schemas.microsoft.com/office/powerpoint/2010/main" val="2069307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Box 94">
            <a:extLst>
              <a:ext uri="{FF2B5EF4-FFF2-40B4-BE49-F238E27FC236}">
                <a16:creationId xmlns:a16="http://schemas.microsoft.com/office/drawing/2014/main" id="{715B9A55-BB8A-448A-948B-D0502403F228}"/>
              </a:ext>
            </a:extLst>
          </p:cNvPr>
          <p:cNvSpPr txBox="1"/>
          <p:nvPr/>
        </p:nvSpPr>
        <p:spPr>
          <a:xfrm>
            <a:off x="1830841" y="434618"/>
            <a:ext cx="6365845" cy="646331"/>
          </a:xfrm>
          <a:prstGeom prst="rect">
            <a:avLst/>
          </a:prstGeom>
          <a:noFill/>
        </p:spPr>
        <p:txBody>
          <a:bodyPr wrap="none" rtlCol="0">
            <a:spAutoFit/>
          </a:bodyPr>
          <a:lstStyle/>
          <a:p>
            <a:r>
              <a:rPr lang="en-GB" sz="3600" b="1" dirty="0"/>
              <a:t>Quality assurance approach</a:t>
            </a:r>
          </a:p>
        </p:txBody>
      </p:sp>
      <p:pic>
        <p:nvPicPr>
          <p:cNvPr id="3" name="Picture 2">
            <a:extLst>
              <a:ext uri="{FF2B5EF4-FFF2-40B4-BE49-F238E27FC236}">
                <a16:creationId xmlns:a16="http://schemas.microsoft.com/office/drawing/2014/main" id="{104C16DD-DBEA-4541-BBB3-5908C9C778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13" y="1164380"/>
            <a:ext cx="8196686" cy="5434942"/>
          </a:xfrm>
          <a:prstGeom prst="rect">
            <a:avLst/>
          </a:prstGeom>
        </p:spPr>
      </p:pic>
    </p:spTree>
    <p:extLst>
      <p:ext uri="{BB962C8B-B14F-4D97-AF65-F5344CB8AC3E}">
        <p14:creationId xmlns:p14="http://schemas.microsoft.com/office/powerpoint/2010/main" val="543173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7EEB24-A5D7-416C-89F3-7687113442FF}"/>
              </a:ext>
            </a:extLst>
          </p:cNvPr>
          <p:cNvSpPr txBox="1"/>
          <p:nvPr/>
        </p:nvSpPr>
        <p:spPr>
          <a:xfrm>
            <a:off x="1830841" y="434618"/>
            <a:ext cx="6365845" cy="646331"/>
          </a:xfrm>
          <a:prstGeom prst="rect">
            <a:avLst/>
          </a:prstGeom>
          <a:noFill/>
        </p:spPr>
        <p:txBody>
          <a:bodyPr wrap="none" rtlCol="0">
            <a:spAutoFit/>
          </a:bodyPr>
          <a:lstStyle/>
          <a:p>
            <a:r>
              <a:rPr lang="en-GB" sz="3600" b="1" dirty="0"/>
              <a:t>Quality assurance approach</a:t>
            </a:r>
          </a:p>
        </p:txBody>
      </p:sp>
      <p:sp>
        <p:nvSpPr>
          <p:cNvPr id="6" name="Rectangle 5">
            <a:extLst>
              <a:ext uri="{FF2B5EF4-FFF2-40B4-BE49-F238E27FC236}">
                <a16:creationId xmlns:a16="http://schemas.microsoft.com/office/drawing/2014/main" id="{264B1E91-0652-4837-B6EA-251E9B2EA0E8}"/>
              </a:ext>
            </a:extLst>
          </p:cNvPr>
          <p:cNvSpPr/>
          <p:nvPr/>
        </p:nvSpPr>
        <p:spPr>
          <a:xfrm>
            <a:off x="241299" y="1092658"/>
            <a:ext cx="8570939" cy="577850"/>
          </a:xfrm>
          <a:prstGeom prst="rect">
            <a:avLst/>
          </a:prstGeom>
        </p:spPr>
        <p:txBody>
          <a:bodyPr wrap="square">
            <a:spAutoFit/>
          </a:bodyPr>
          <a:lstStyle/>
          <a:p>
            <a:pPr>
              <a:lnSpc>
                <a:spcPct val="150000"/>
              </a:lnSpc>
            </a:pPr>
            <a:r>
              <a:rPr lang="en-GB" sz="2400" b="1" dirty="0"/>
              <a:t>Implicit validation rules</a:t>
            </a:r>
          </a:p>
        </p:txBody>
      </p:sp>
      <p:pic>
        <p:nvPicPr>
          <p:cNvPr id="9" name="Picture 8">
            <a:extLst>
              <a:ext uri="{FF2B5EF4-FFF2-40B4-BE49-F238E27FC236}">
                <a16:creationId xmlns:a16="http://schemas.microsoft.com/office/drawing/2014/main" id="{25B8F86C-0320-41B9-9932-B75926EA19E8}"/>
              </a:ext>
            </a:extLst>
          </p:cNvPr>
          <p:cNvPicPr>
            <a:picLocks noChangeAspect="1"/>
          </p:cNvPicPr>
          <p:nvPr/>
        </p:nvPicPr>
        <p:blipFill rotWithShape="1">
          <a:blip r:embed="rId3"/>
          <a:srcRect l="29570" t="1819" r="1828" b="35487"/>
          <a:stretch/>
        </p:blipFill>
        <p:spPr>
          <a:xfrm>
            <a:off x="241299" y="1682217"/>
            <a:ext cx="8479914" cy="4665281"/>
          </a:xfrm>
          <a:prstGeom prst="rect">
            <a:avLst/>
          </a:prstGeom>
        </p:spPr>
      </p:pic>
    </p:spTree>
    <p:extLst>
      <p:ext uri="{BB962C8B-B14F-4D97-AF65-F5344CB8AC3E}">
        <p14:creationId xmlns:p14="http://schemas.microsoft.com/office/powerpoint/2010/main" val="1230954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72E344-10A7-483E-A7CC-48E7FAFE88F2}"/>
              </a:ext>
            </a:extLst>
          </p:cNvPr>
          <p:cNvSpPr txBox="1"/>
          <p:nvPr/>
        </p:nvSpPr>
        <p:spPr>
          <a:xfrm>
            <a:off x="1830841" y="434618"/>
            <a:ext cx="6365845" cy="646331"/>
          </a:xfrm>
          <a:prstGeom prst="rect">
            <a:avLst/>
          </a:prstGeom>
          <a:noFill/>
        </p:spPr>
        <p:txBody>
          <a:bodyPr wrap="none" rtlCol="0">
            <a:spAutoFit/>
          </a:bodyPr>
          <a:lstStyle/>
          <a:p>
            <a:r>
              <a:rPr lang="en-GB" sz="3600" b="1" dirty="0"/>
              <a:t>Quality assurance approach</a:t>
            </a:r>
          </a:p>
        </p:txBody>
      </p:sp>
      <p:sp>
        <p:nvSpPr>
          <p:cNvPr id="6" name="Rectangle 5">
            <a:extLst>
              <a:ext uri="{FF2B5EF4-FFF2-40B4-BE49-F238E27FC236}">
                <a16:creationId xmlns:a16="http://schemas.microsoft.com/office/drawing/2014/main" id="{C5238B88-173F-4983-BCBE-EE1145618379}"/>
              </a:ext>
            </a:extLst>
          </p:cNvPr>
          <p:cNvSpPr/>
          <p:nvPr/>
        </p:nvSpPr>
        <p:spPr>
          <a:xfrm>
            <a:off x="241299" y="1092658"/>
            <a:ext cx="8570939" cy="577850"/>
          </a:xfrm>
          <a:prstGeom prst="rect">
            <a:avLst/>
          </a:prstGeom>
        </p:spPr>
        <p:txBody>
          <a:bodyPr wrap="square">
            <a:spAutoFit/>
          </a:bodyPr>
          <a:lstStyle/>
          <a:p>
            <a:pPr>
              <a:lnSpc>
                <a:spcPct val="150000"/>
              </a:lnSpc>
            </a:pPr>
            <a:r>
              <a:rPr lang="en-GB" sz="2400" b="1" dirty="0"/>
              <a:t>Feedback to users at all levels of quality assurance</a:t>
            </a:r>
          </a:p>
        </p:txBody>
      </p:sp>
      <p:pic>
        <p:nvPicPr>
          <p:cNvPr id="7" name="Picture 6">
            <a:extLst>
              <a:ext uri="{FF2B5EF4-FFF2-40B4-BE49-F238E27FC236}">
                <a16:creationId xmlns:a16="http://schemas.microsoft.com/office/drawing/2014/main" id="{E5E9464C-D5A8-43C5-83BD-5FEA5F5ACC12}"/>
              </a:ext>
            </a:extLst>
          </p:cNvPr>
          <p:cNvPicPr>
            <a:picLocks noChangeAspect="1"/>
          </p:cNvPicPr>
          <p:nvPr/>
        </p:nvPicPr>
        <p:blipFill rotWithShape="1">
          <a:blip r:embed="rId3"/>
          <a:srcRect r="1018" b="11826"/>
          <a:stretch/>
        </p:blipFill>
        <p:spPr>
          <a:xfrm>
            <a:off x="183570" y="1838632"/>
            <a:ext cx="8780715" cy="4542503"/>
          </a:xfrm>
          <a:prstGeom prst="rect">
            <a:avLst/>
          </a:prstGeom>
        </p:spPr>
      </p:pic>
    </p:spTree>
    <p:extLst>
      <p:ext uri="{BB962C8B-B14F-4D97-AF65-F5344CB8AC3E}">
        <p14:creationId xmlns:p14="http://schemas.microsoft.com/office/powerpoint/2010/main" val="320122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183041-5B9D-4DA4-BC54-D3F7ABC00C97}"/>
              </a:ext>
            </a:extLst>
          </p:cNvPr>
          <p:cNvSpPr txBox="1"/>
          <p:nvPr/>
        </p:nvSpPr>
        <p:spPr>
          <a:xfrm>
            <a:off x="1830841" y="434618"/>
            <a:ext cx="6365845" cy="646331"/>
          </a:xfrm>
          <a:prstGeom prst="rect">
            <a:avLst/>
          </a:prstGeom>
          <a:noFill/>
        </p:spPr>
        <p:txBody>
          <a:bodyPr wrap="none" rtlCol="0">
            <a:spAutoFit/>
          </a:bodyPr>
          <a:lstStyle/>
          <a:p>
            <a:r>
              <a:rPr lang="en-GB" sz="3600" b="1" dirty="0"/>
              <a:t>Quality assurance approach</a:t>
            </a:r>
          </a:p>
        </p:txBody>
      </p:sp>
      <p:sp>
        <p:nvSpPr>
          <p:cNvPr id="9" name="Rectangle 8">
            <a:extLst>
              <a:ext uri="{FF2B5EF4-FFF2-40B4-BE49-F238E27FC236}">
                <a16:creationId xmlns:a16="http://schemas.microsoft.com/office/drawing/2014/main" id="{DB4CF81D-1D28-40AA-9D8B-76D9126C75C1}"/>
              </a:ext>
            </a:extLst>
          </p:cNvPr>
          <p:cNvSpPr/>
          <p:nvPr/>
        </p:nvSpPr>
        <p:spPr>
          <a:xfrm>
            <a:off x="241299" y="1092658"/>
            <a:ext cx="8570939" cy="5186035"/>
          </a:xfrm>
          <a:prstGeom prst="rect">
            <a:avLst/>
          </a:prstGeom>
        </p:spPr>
        <p:txBody>
          <a:bodyPr wrap="square">
            <a:spAutoFit/>
          </a:bodyPr>
          <a:lstStyle/>
          <a:p>
            <a:pPr>
              <a:lnSpc>
                <a:spcPct val="150000"/>
              </a:lnSpc>
            </a:pPr>
            <a:r>
              <a:rPr lang="en-GB" sz="2400" b="1" dirty="0"/>
              <a:t>Explicit validation rules</a:t>
            </a:r>
          </a:p>
          <a:p>
            <a:endParaRPr lang="en-GB" sz="100" dirty="0"/>
          </a:p>
          <a:p>
            <a:pPr marL="628650" lvl="1" indent="-171450">
              <a:lnSpc>
                <a:spcPct val="150000"/>
              </a:lnSpc>
              <a:buClr>
                <a:schemeClr val="accent3"/>
              </a:buClr>
              <a:buFont typeface="Arial" panose="020B0604020202020204" pitchFamily="34" charset="0"/>
              <a:buChar char="•"/>
            </a:pPr>
            <a:r>
              <a:rPr lang="en-GB" sz="1400" dirty="0"/>
              <a:t>A validation rule is defined as an expression operating on a row of data, indicating if that row is valid. An ‘Applicable To’ expression defines the population on which to run the rule, and is used to calculate the percentage of failing rows.</a:t>
            </a:r>
          </a:p>
          <a:p>
            <a:pPr marL="628650" lvl="1" indent="-171450">
              <a:lnSpc>
                <a:spcPct val="150000"/>
              </a:lnSpc>
              <a:buClr>
                <a:schemeClr val="accent3"/>
              </a:buClr>
              <a:buFont typeface="Arial" panose="020B0604020202020204" pitchFamily="34" charset="0"/>
              <a:buChar char="•"/>
            </a:pPr>
            <a:r>
              <a:rPr lang="en-GB" sz="1400" dirty="0"/>
              <a:t>Each rule defines a default tolerance percentage and/or a default tolerance row count plus an override approver role.  If the number of failing rows is above the tolerance row count, the tolerance percentage is used to determine if the rule is in or out of tolerance.</a:t>
            </a:r>
          </a:p>
          <a:p>
            <a:pPr marL="628650" lvl="1" indent="-171450">
              <a:lnSpc>
                <a:spcPct val="150000"/>
              </a:lnSpc>
              <a:buClr>
                <a:schemeClr val="accent3"/>
              </a:buClr>
              <a:buFont typeface="Arial" panose="020B0604020202020204" pitchFamily="34" charset="0"/>
              <a:buChar char="•"/>
            </a:pPr>
            <a:r>
              <a:rPr lang="en-GB" sz="1400" dirty="0"/>
              <a:t>There is scope to use the rules to tighten tolerances over time, allowing a suitable period to achieve the data quality required. For example, within two months of students starting there could be a tolerance on unknown person characteristics of 20%, after 4 months 10% etc.</a:t>
            </a:r>
          </a:p>
          <a:p>
            <a:pPr marL="628650" lvl="1" indent="-171450">
              <a:lnSpc>
                <a:spcPct val="150000"/>
              </a:lnSpc>
              <a:buClr>
                <a:schemeClr val="accent3"/>
              </a:buClr>
              <a:buFont typeface="Arial" panose="020B0604020202020204" pitchFamily="34" charset="0"/>
              <a:buChar char="•"/>
            </a:pPr>
            <a:r>
              <a:rPr lang="en-GB" sz="1400" dirty="0"/>
              <a:t>The tolerances can be overridden on a per-provider basis, and the overrides can have an expiry date, with multiple overrides for the same rule and provider being allowed.</a:t>
            </a:r>
          </a:p>
          <a:p>
            <a:pPr marL="628650" lvl="1" indent="-171450">
              <a:lnSpc>
                <a:spcPct val="150000"/>
              </a:lnSpc>
              <a:buClr>
                <a:schemeClr val="accent3"/>
              </a:buClr>
              <a:buFont typeface="Arial" panose="020B0604020202020204" pitchFamily="34" charset="0"/>
              <a:buChar char="•"/>
            </a:pPr>
            <a:r>
              <a:rPr lang="en-GB" sz="1400" dirty="0">
                <a:ea typeface="Times New Roman" panose="02020603050405020304" pitchFamily="18" charset="0"/>
                <a:cs typeface="Times New Roman" panose="02020603050405020304" pitchFamily="18" charset="0"/>
              </a:rPr>
              <a:t>The first unexpired tolerance with the soonest expiry date is the one in force.</a:t>
            </a:r>
          </a:p>
          <a:p>
            <a:pPr marL="628650" lvl="1" indent="-171450">
              <a:lnSpc>
                <a:spcPct val="150000"/>
              </a:lnSpc>
              <a:buClr>
                <a:schemeClr val="accent3"/>
              </a:buClr>
              <a:buFont typeface="Arial" panose="020B0604020202020204" pitchFamily="34" charset="0"/>
              <a:buChar char="•"/>
            </a:pPr>
            <a:r>
              <a:rPr lang="en-GB" sz="1400" dirty="0">
                <a:ea typeface="Times New Roman" panose="02020603050405020304" pitchFamily="18" charset="0"/>
                <a:cs typeface="Times New Roman" panose="02020603050405020304" pitchFamily="18" charset="0"/>
              </a:rPr>
              <a:t>A review date can be specified for the tolerance to inform the approver to re-assess the override.</a:t>
            </a:r>
          </a:p>
          <a:p>
            <a:pPr marL="628650" lvl="1" indent="-171450">
              <a:lnSpc>
                <a:spcPct val="150000"/>
              </a:lnSpc>
              <a:buClr>
                <a:schemeClr val="accent3"/>
              </a:buClr>
              <a:buFont typeface="Arial" panose="020B0604020202020204" pitchFamily="34" charset="0"/>
              <a:buChar char="•"/>
            </a:pPr>
            <a:r>
              <a:rPr lang="en-GB" sz="1400" dirty="0">
                <a:ea typeface="Times New Roman" panose="02020603050405020304" pitchFamily="18" charset="0"/>
                <a:cs typeface="Times New Roman" panose="02020603050405020304" pitchFamily="18" charset="0"/>
              </a:rPr>
              <a:t>Any change in tolerances will be immediately reflected in the list of validation results.</a:t>
            </a:r>
          </a:p>
        </p:txBody>
      </p:sp>
    </p:spTree>
    <p:extLst>
      <p:ext uri="{BB962C8B-B14F-4D97-AF65-F5344CB8AC3E}">
        <p14:creationId xmlns:p14="http://schemas.microsoft.com/office/powerpoint/2010/main" val="3687991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53238E-3F20-4B97-AAF0-ECD38ACF2FDD}"/>
              </a:ext>
            </a:extLst>
          </p:cNvPr>
          <p:cNvSpPr txBox="1"/>
          <p:nvPr/>
        </p:nvSpPr>
        <p:spPr>
          <a:xfrm>
            <a:off x="1830841" y="434618"/>
            <a:ext cx="6365845" cy="646331"/>
          </a:xfrm>
          <a:prstGeom prst="rect">
            <a:avLst/>
          </a:prstGeom>
          <a:noFill/>
        </p:spPr>
        <p:txBody>
          <a:bodyPr wrap="none" rtlCol="0">
            <a:spAutoFit/>
          </a:bodyPr>
          <a:lstStyle/>
          <a:p>
            <a:r>
              <a:rPr lang="en-GB" sz="3600" b="1" dirty="0"/>
              <a:t>Quality assurance approach</a:t>
            </a:r>
          </a:p>
        </p:txBody>
      </p:sp>
      <p:sp>
        <p:nvSpPr>
          <p:cNvPr id="5" name="Rectangle 4">
            <a:extLst>
              <a:ext uri="{FF2B5EF4-FFF2-40B4-BE49-F238E27FC236}">
                <a16:creationId xmlns:a16="http://schemas.microsoft.com/office/drawing/2014/main" id="{5B7BC5E3-E710-4615-BC27-315DE2A8D0DA}"/>
              </a:ext>
            </a:extLst>
          </p:cNvPr>
          <p:cNvSpPr/>
          <p:nvPr/>
        </p:nvSpPr>
        <p:spPr>
          <a:xfrm>
            <a:off x="241299" y="1092658"/>
            <a:ext cx="8570939" cy="4985980"/>
          </a:xfrm>
          <a:prstGeom prst="rect">
            <a:avLst/>
          </a:prstGeom>
        </p:spPr>
        <p:txBody>
          <a:bodyPr wrap="square">
            <a:spAutoFit/>
          </a:bodyPr>
          <a:lstStyle/>
          <a:p>
            <a:pPr>
              <a:lnSpc>
                <a:spcPct val="150000"/>
              </a:lnSpc>
            </a:pPr>
            <a:r>
              <a:rPr lang="en-GB" sz="2400" b="1" dirty="0"/>
              <a:t>Credibility rules</a:t>
            </a:r>
          </a:p>
          <a:p>
            <a:endParaRPr lang="en-GB" sz="1200" dirty="0"/>
          </a:p>
          <a:p>
            <a:pPr marL="628650" lvl="1" indent="-171450">
              <a:lnSpc>
                <a:spcPct val="150000"/>
              </a:lnSpc>
              <a:buClr>
                <a:schemeClr val="accent3"/>
              </a:buClr>
              <a:buFont typeface="Arial" panose="020B0604020202020204" pitchFamily="34" charset="0"/>
              <a:buChar char="•"/>
            </a:pPr>
            <a:r>
              <a:rPr lang="en-GB" sz="1400" dirty="0"/>
              <a:t>Credibility rules are reports with a set of dimensions (one of which could be time) and a measure – where the measure is checked for credibility based on changes to that measure over time.  An algorithm is used to determine credibility.</a:t>
            </a:r>
          </a:p>
          <a:p>
            <a:pPr marL="628650" lvl="1" indent="-171450">
              <a:lnSpc>
                <a:spcPct val="150000"/>
              </a:lnSpc>
              <a:buClr>
                <a:schemeClr val="accent3"/>
              </a:buClr>
              <a:buFont typeface="Arial" panose="020B0604020202020204" pitchFamily="34" charset="0"/>
              <a:buChar char="•"/>
            </a:pPr>
            <a:r>
              <a:rPr lang="en-GB" sz="1400" dirty="0"/>
              <a:t>Certain credibility reports are provided for information only, and do not perform automatic credibility checking.</a:t>
            </a:r>
          </a:p>
          <a:p>
            <a:pPr marL="628650" lvl="1" indent="-171450">
              <a:lnSpc>
                <a:spcPct val="150000"/>
              </a:lnSpc>
              <a:buClr>
                <a:schemeClr val="accent3"/>
              </a:buClr>
              <a:buFont typeface="Arial" panose="020B0604020202020204" pitchFamily="34" charset="0"/>
              <a:buChar char="•"/>
            </a:pPr>
            <a:r>
              <a:rPr lang="en-GB" sz="1400" dirty="0"/>
              <a:t>Credibility reports are grouped into chapters for convenience.</a:t>
            </a:r>
          </a:p>
          <a:p>
            <a:pPr marL="628650" lvl="1" indent="-171450">
              <a:lnSpc>
                <a:spcPct val="150000"/>
              </a:lnSpc>
              <a:buClr>
                <a:schemeClr val="accent3"/>
              </a:buClr>
              <a:buFont typeface="Arial" panose="020B0604020202020204" pitchFamily="34" charset="0"/>
              <a:buChar char="•"/>
            </a:pPr>
            <a:r>
              <a:rPr lang="en-GB" sz="1400" dirty="0"/>
              <a:t>The dataset used for a Credibility report will allow the appropriate filtering and aggregation logic to be applied.</a:t>
            </a:r>
          </a:p>
          <a:p>
            <a:pPr marL="628650" lvl="1" indent="-171450">
              <a:lnSpc>
                <a:spcPct val="150000"/>
              </a:lnSpc>
              <a:buClr>
                <a:schemeClr val="accent3"/>
              </a:buClr>
              <a:buFont typeface="Arial" panose="020B0604020202020204" pitchFamily="34" charset="0"/>
              <a:buChar char="•"/>
            </a:pPr>
            <a:r>
              <a:rPr lang="en-GB" sz="1400" dirty="0"/>
              <a:t>Comparing data between consecutive Reference periods may not be meaningful, so year-on-year comparisons are likely to be the norm.</a:t>
            </a:r>
          </a:p>
          <a:p>
            <a:pPr marL="628650" lvl="1" indent="-171450">
              <a:lnSpc>
                <a:spcPct val="150000"/>
              </a:lnSpc>
              <a:buClr>
                <a:schemeClr val="accent3"/>
              </a:buClr>
              <a:buFont typeface="Arial" panose="020B0604020202020204" pitchFamily="34" charset="0"/>
              <a:buChar char="•"/>
            </a:pPr>
            <a:r>
              <a:rPr lang="en-GB" sz="1400" dirty="0"/>
              <a:t>Comparing the partial set of data in the current period, with the full set of data from the previous Reference period, will only become meaningful once the full set of data has been received.</a:t>
            </a:r>
          </a:p>
          <a:p>
            <a:pPr marL="628650" lvl="1" indent="-171450">
              <a:lnSpc>
                <a:spcPct val="150000"/>
              </a:lnSpc>
              <a:buClr>
                <a:schemeClr val="accent3"/>
              </a:buClr>
              <a:buFont typeface="Arial" panose="020B0604020202020204" pitchFamily="34" charset="0"/>
              <a:buChar char="•"/>
            </a:pPr>
            <a:endParaRPr lang="en-GB" sz="1200" dirty="0"/>
          </a:p>
        </p:txBody>
      </p:sp>
    </p:spTree>
    <p:extLst>
      <p:ext uri="{BB962C8B-B14F-4D97-AF65-F5344CB8AC3E}">
        <p14:creationId xmlns:p14="http://schemas.microsoft.com/office/powerpoint/2010/main" val="1743030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D5BAC7-4F11-4092-AC98-C3F07BF671C9}"/>
              </a:ext>
            </a:extLst>
          </p:cNvPr>
          <p:cNvSpPr txBox="1"/>
          <p:nvPr/>
        </p:nvSpPr>
        <p:spPr>
          <a:xfrm>
            <a:off x="1830841" y="434618"/>
            <a:ext cx="3390672" cy="646331"/>
          </a:xfrm>
          <a:prstGeom prst="rect">
            <a:avLst/>
          </a:prstGeom>
          <a:noFill/>
        </p:spPr>
        <p:txBody>
          <a:bodyPr wrap="none" rtlCol="0">
            <a:spAutoFit/>
          </a:bodyPr>
          <a:lstStyle/>
          <a:p>
            <a:r>
              <a:rPr lang="en-GB" sz="3600" b="1" dirty="0"/>
              <a:t>Still to come…</a:t>
            </a:r>
          </a:p>
        </p:txBody>
      </p:sp>
      <p:sp>
        <p:nvSpPr>
          <p:cNvPr id="8" name="Rectangle 7">
            <a:extLst>
              <a:ext uri="{FF2B5EF4-FFF2-40B4-BE49-F238E27FC236}">
                <a16:creationId xmlns:a16="http://schemas.microsoft.com/office/drawing/2014/main" id="{117BFDA2-AC85-405E-9D57-3A4481E92974}"/>
              </a:ext>
            </a:extLst>
          </p:cNvPr>
          <p:cNvSpPr/>
          <p:nvPr/>
        </p:nvSpPr>
        <p:spPr>
          <a:xfrm>
            <a:off x="241299" y="1270458"/>
            <a:ext cx="8570939" cy="4570482"/>
          </a:xfrm>
          <a:prstGeom prst="rect">
            <a:avLst/>
          </a:prstGeom>
        </p:spPr>
        <p:txBody>
          <a:bodyPr wrap="square">
            <a:spAutoFit/>
          </a:bodyPr>
          <a:lstStyle/>
          <a:p>
            <a:pPr>
              <a:lnSpc>
                <a:spcPct val="150000"/>
              </a:lnSpc>
            </a:pPr>
            <a:r>
              <a:rPr lang="en-GB" sz="2400" dirty="0"/>
              <a:t>During the Alpha phase the following will be released:</a:t>
            </a:r>
          </a:p>
          <a:p>
            <a:endParaRPr lang="en-GB" sz="1200" dirty="0"/>
          </a:p>
          <a:p>
            <a:pPr marL="628650" lvl="1" indent="-171450">
              <a:lnSpc>
                <a:spcPct val="150000"/>
              </a:lnSpc>
              <a:buClr>
                <a:schemeClr val="accent3"/>
              </a:buClr>
              <a:buFont typeface="Arial" panose="020B0604020202020204" pitchFamily="34" charset="0"/>
              <a:buChar char="•"/>
            </a:pPr>
            <a:r>
              <a:rPr lang="en-GB" b="1" dirty="0"/>
              <a:t>Scenarios -</a:t>
            </a:r>
            <a:r>
              <a:rPr lang="en-GB" dirty="0"/>
              <a:t> example data journeys indicating the treatment of student and course use-cases.</a:t>
            </a:r>
          </a:p>
          <a:p>
            <a:pPr marL="628650" lvl="1" indent="-171450">
              <a:lnSpc>
                <a:spcPct val="150000"/>
              </a:lnSpc>
              <a:buClr>
                <a:schemeClr val="accent3"/>
              </a:buClr>
              <a:buFont typeface="Arial" panose="020B0604020202020204" pitchFamily="34" charset="0"/>
              <a:buChar char="•"/>
            </a:pPr>
            <a:r>
              <a:rPr lang="en-GB" b="1" dirty="0"/>
              <a:t>Collection schedule</a:t>
            </a:r>
          </a:p>
          <a:p>
            <a:pPr marL="628650" lvl="1" indent="-171450">
              <a:lnSpc>
                <a:spcPct val="150000"/>
              </a:lnSpc>
              <a:buClr>
                <a:schemeClr val="accent3"/>
              </a:buClr>
              <a:buFont typeface="Arial" panose="020B0604020202020204" pitchFamily="34" charset="0"/>
              <a:buChar char="•"/>
            </a:pPr>
            <a:r>
              <a:rPr lang="en-GB" b="1" dirty="0"/>
              <a:t>Guidance -</a:t>
            </a:r>
            <a:r>
              <a:rPr lang="en-GB" dirty="0"/>
              <a:t> at Field/Entity level.</a:t>
            </a:r>
          </a:p>
          <a:p>
            <a:pPr marL="628650" lvl="1" indent="-171450">
              <a:lnSpc>
                <a:spcPct val="150000"/>
              </a:lnSpc>
              <a:buClr>
                <a:schemeClr val="accent3"/>
              </a:buClr>
              <a:buFont typeface="Arial" panose="020B0604020202020204" pitchFamily="34" charset="0"/>
              <a:buChar char="•"/>
            </a:pPr>
            <a:r>
              <a:rPr lang="en-GB" b="1" dirty="0"/>
              <a:t>Quality rules -</a:t>
            </a:r>
            <a:r>
              <a:rPr lang="en-GB" dirty="0"/>
              <a:t> Including WHEN…THEN statements and tolerances by Reference period.</a:t>
            </a:r>
          </a:p>
          <a:p>
            <a:pPr marL="628650" lvl="1" indent="-171450">
              <a:lnSpc>
                <a:spcPct val="150000"/>
              </a:lnSpc>
              <a:buClr>
                <a:schemeClr val="accent3"/>
              </a:buClr>
              <a:buFont typeface="Arial" panose="020B0604020202020204" pitchFamily="34" charset="0"/>
              <a:buChar char="•"/>
            </a:pPr>
            <a:r>
              <a:rPr lang="en-GB" b="1" dirty="0"/>
              <a:t>In-scope dates -</a:t>
            </a:r>
            <a:r>
              <a:rPr lang="en-GB" dirty="0"/>
              <a:t> and more detail on the treatment of out-of-scope data.</a:t>
            </a:r>
          </a:p>
          <a:p>
            <a:pPr marL="628650" lvl="1" indent="-171450">
              <a:lnSpc>
                <a:spcPct val="150000"/>
              </a:lnSpc>
              <a:buClr>
                <a:schemeClr val="accent3"/>
              </a:buClr>
              <a:buFont typeface="Arial" panose="020B0604020202020204" pitchFamily="34" charset="0"/>
              <a:buChar char="•"/>
            </a:pPr>
            <a:r>
              <a:rPr lang="en-GB" b="1" dirty="0"/>
              <a:t>Derived fields -</a:t>
            </a:r>
            <a:r>
              <a:rPr lang="en-GB" dirty="0"/>
              <a:t> detailed specifications.</a:t>
            </a:r>
          </a:p>
          <a:p>
            <a:pPr marL="628650" lvl="1" indent="-171450">
              <a:lnSpc>
                <a:spcPct val="150000"/>
              </a:lnSpc>
              <a:buClr>
                <a:schemeClr val="accent3"/>
              </a:buClr>
              <a:buFont typeface="Arial" panose="020B0604020202020204" pitchFamily="34" charset="0"/>
              <a:buChar char="•"/>
            </a:pPr>
            <a:r>
              <a:rPr lang="en-GB" b="1" dirty="0"/>
              <a:t>Credibility reports -</a:t>
            </a:r>
            <a:r>
              <a:rPr lang="en-GB" dirty="0"/>
              <a:t> wireframes, details.</a:t>
            </a:r>
            <a:endParaRPr lang="en-GB" sz="1400" dirty="0"/>
          </a:p>
        </p:txBody>
      </p:sp>
    </p:spTree>
    <p:extLst>
      <p:ext uri="{BB962C8B-B14F-4D97-AF65-F5344CB8AC3E}">
        <p14:creationId xmlns:p14="http://schemas.microsoft.com/office/powerpoint/2010/main" val="3352255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0841" y="434618"/>
            <a:ext cx="6776214" cy="646331"/>
          </a:xfrm>
          <a:prstGeom prst="rect">
            <a:avLst/>
          </a:prstGeom>
          <a:noFill/>
        </p:spPr>
        <p:txBody>
          <a:bodyPr wrap="none" rtlCol="0">
            <a:spAutoFit/>
          </a:bodyPr>
          <a:lstStyle/>
          <a:p>
            <a:r>
              <a:rPr lang="en-GB" sz="3600" b="1" dirty="0"/>
              <a:t>Data Futures collection model</a:t>
            </a:r>
          </a:p>
        </p:txBody>
      </p:sp>
      <p:sp>
        <p:nvSpPr>
          <p:cNvPr id="4" name="Rectangle 3"/>
          <p:cNvSpPr/>
          <p:nvPr/>
        </p:nvSpPr>
        <p:spPr>
          <a:xfrm>
            <a:off x="430304" y="1146572"/>
            <a:ext cx="8300226" cy="5616922"/>
          </a:xfrm>
          <a:prstGeom prst="rect">
            <a:avLst/>
          </a:prstGeom>
        </p:spPr>
        <p:txBody>
          <a:bodyPr wrap="square">
            <a:spAutoFit/>
          </a:bodyPr>
          <a:lstStyle/>
          <a:p>
            <a:pPr>
              <a:lnSpc>
                <a:spcPct val="150000"/>
              </a:lnSpc>
            </a:pPr>
            <a:r>
              <a:rPr lang="en-GB" sz="1200" dirty="0"/>
              <a:t>This document gives an overview of the key concepts and features emerging from the Detailed design phase of the Data Futures programme. It covers the data, schedule, quality, and sign-off processes, and outlines the approach to data submission we are following.</a:t>
            </a:r>
          </a:p>
          <a:p>
            <a:pPr>
              <a:lnSpc>
                <a:spcPct val="150000"/>
              </a:lnSpc>
            </a:pPr>
            <a:r>
              <a:rPr lang="en-GB" sz="1200" b="1" dirty="0"/>
              <a:t>Detailed Design outputs:</a:t>
            </a:r>
            <a:endParaRPr lang="en-GB" sz="1200" dirty="0"/>
          </a:p>
          <a:p>
            <a:pPr marL="628650" lvl="1" indent="-171450">
              <a:lnSpc>
                <a:spcPct val="150000"/>
              </a:lnSpc>
              <a:buClr>
                <a:schemeClr val="accent3"/>
              </a:buClr>
              <a:buFont typeface="Arial" panose="020B0604020202020204" pitchFamily="34" charset="0"/>
              <a:buChar char="•"/>
            </a:pPr>
            <a:r>
              <a:rPr lang="en-GB" sz="1200" dirty="0"/>
              <a:t>Glossary	</a:t>
            </a:r>
          </a:p>
          <a:p>
            <a:pPr marL="628650" lvl="1" indent="-171450">
              <a:lnSpc>
                <a:spcPct val="150000"/>
              </a:lnSpc>
              <a:buClr>
                <a:schemeClr val="accent3"/>
              </a:buClr>
              <a:buFont typeface="Arial" panose="020B0604020202020204" pitchFamily="34" charset="0"/>
              <a:buChar char="•"/>
            </a:pPr>
            <a:r>
              <a:rPr lang="en-GB" sz="1200" dirty="0"/>
              <a:t>Collection specification – structure and content of the Coding manual, including a Data dictionary</a:t>
            </a:r>
          </a:p>
          <a:p>
            <a:pPr marL="628650" lvl="1" indent="-171450">
              <a:lnSpc>
                <a:spcPct val="150000"/>
              </a:lnSpc>
              <a:buClr>
                <a:schemeClr val="accent3"/>
              </a:buClr>
              <a:buFont typeface="Arial" panose="020B0604020202020204" pitchFamily="34" charset="0"/>
              <a:buChar char="•"/>
            </a:pPr>
            <a:r>
              <a:rPr lang="en-GB" sz="1200" dirty="0"/>
              <a:t>Reference periods – how they work, timings</a:t>
            </a:r>
          </a:p>
          <a:p>
            <a:pPr marL="628650" lvl="1" indent="-171450">
              <a:lnSpc>
                <a:spcPct val="150000"/>
              </a:lnSpc>
              <a:buClr>
                <a:schemeClr val="accent3"/>
              </a:buClr>
              <a:buFont typeface="Arial" panose="020B0604020202020204" pitchFamily="34" charset="0"/>
              <a:buChar char="•"/>
            </a:pPr>
            <a:r>
              <a:rPr lang="en-GB" sz="1200" dirty="0"/>
              <a:t>In-scope periods and Sign-off</a:t>
            </a:r>
          </a:p>
          <a:p>
            <a:pPr marL="628650" lvl="1" indent="-171450">
              <a:lnSpc>
                <a:spcPct val="150000"/>
              </a:lnSpc>
              <a:buClr>
                <a:schemeClr val="accent3"/>
              </a:buClr>
              <a:buFont typeface="Arial" panose="020B0604020202020204" pitchFamily="34" charset="0"/>
              <a:buChar char="•"/>
            </a:pPr>
            <a:r>
              <a:rPr lang="en-GB" sz="1200" dirty="0"/>
              <a:t>Data submission overview - continual submission and quality assurance</a:t>
            </a:r>
          </a:p>
          <a:p>
            <a:pPr marL="628650" lvl="1" indent="-171450">
              <a:lnSpc>
                <a:spcPct val="150000"/>
              </a:lnSpc>
              <a:buClr>
                <a:schemeClr val="accent3"/>
              </a:buClr>
              <a:buFont typeface="Arial" panose="020B0604020202020204" pitchFamily="34" charset="0"/>
              <a:buChar char="•"/>
            </a:pPr>
            <a:r>
              <a:rPr lang="en-GB" sz="1200" dirty="0"/>
              <a:t>Quality assurance – key concepts</a:t>
            </a:r>
          </a:p>
          <a:p>
            <a:pPr>
              <a:lnSpc>
                <a:spcPct val="150000"/>
              </a:lnSpc>
            </a:pPr>
            <a:r>
              <a:rPr lang="en-GB" sz="1200" b="1" dirty="0"/>
              <a:t>Still to come:</a:t>
            </a:r>
            <a:endParaRPr lang="en-GB" sz="1200" dirty="0"/>
          </a:p>
          <a:p>
            <a:pPr marL="628650" lvl="1" indent="-171450">
              <a:lnSpc>
                <a:spcPct val="150000"/>
              </a:lnSpc>
              <a:buClr>
                <a:schemeClr val="accent3"/>
              </a:buClr>
              <a:buFont typeface="Arial" panose="020B0604020202020204" pitchFamily="34" charset="0"/>
              <a:buChar char="•"/>
            </a:pPr>
            <a:r>
              <a:rPr lang="en-GB" sz="1200" dirty="0"/>
              <a:t>Scenarios</a:t>
            </a:r>
          </a:p>
          <a:p>
            <a:pPr marL="628650" lvl="1" indent="-171450">
              <a:lnSpc>
                <a:spcPct val="150000"/>
              </a:lnSpc>
              <a:buClr>
                <a:schemeClr val="accent3"/>
              </a:buClr>
              <a:buFont typeface="Arial" panose="020B0604020202020204" pitchFamily="34" charset="0"/>
              <a:buChar char="•"/>
            </a:pPr>
            <a:r>
              <a:rPr lang="en-GB" sz="1200" dirty="0"/>
              <a:t>Collection schedule</a:t>
            </a:r>
          </a:p>
          <a:p>
            <a:pPr marL="628650" lvl="1" indent="-171450">
              <a:lnSpc>
                <a:spcPct val="150000"/>
              </a:lnSpc>
              <a:buClr>
                <a:schemeClr val="accent3"/>
              </a:buClr>
              <a:buFont typeface="Arial" panose="020B0604020202020204" pitchFamily="34" charset="0"/>
              <a:buChar char="•"/>
            </a:pPr>
            <a:r>
              <a:rPr lang="en-GB" sz="1200" dirty="0"/>
              <a:t>Quality rules</a:t>
            </a:r>
          </a:p>
          <a:p>
            <a:pPr marL="628650" lvl="1" indent="-171450">
              <a:lnSpc>
                <a:spcPct val="150000"/>
              </a:lnSpc>
              <a:buClr>
                <a:schemeClr val="accent3"/>
              </a:buClr>
              <a:buFont typeface="Arial" panose="020B0604020202020204" pitchFamily="34" charset="0"/>
              <a:buChar char="•"/>
            </a:pPr>
            <a:r>
              <a:rPr lang="en-GB" sz="1200" dirty="0"/>
              <a:t>In-scope dates</a:t>
            </a:r>
          </a:p>
          <a:p>
            <a:pPr marL="628650" lvl="1" indent="-171450">
              <a:lnSpc>
                <a:spcPct val="150000"/>
              </a:lnSpc>
              <a:buClr>
                <a:schemeClr val="accent3"/>
              </a:buClr>
              <a:buFont typeface="Arial" panose="020B0604020202020204" pitchFamily="34" charset="0"/>
              <a:buChar char="•"/>
            </a:pPr>
            <a:r>
              <a:rPr lang="en-GB" sz="1200" dirty="0"/>
              <a:t>Derived fields</a:t>
            </a:r>
          </a:p>
          <a:p>
            <a:pPr marL="628650" lvl="1" indent="-171450">
              <a:lnSpc>
                <a:spcPct val="150000"/>
              </a:lnSpc>
              <a:buClr>
                <a:schemeClr val="accent3"/>
              </a:buClr>
              <a:buFont typeface="Arial" panose="020B0604020202020204" pitchFamily="34" charset="0"/>
              <a:buChar char="•"/>
            </a:pPr>
            <a:r>
              <a:rPr lang="en-GB" sz="1200" dirty="0"/>
              <a:t>Guidance at Field/Entity level</a:t>
            </a:r>
            <a:endParaRPr lang="en-GB" sz="1100" dirty="0"/>
          </a:p>
          <a:p>
            <a:pPr algn="ctr"/>
            <a:endParaRPr lang="en-GB" sz="1400" b="1" dirty="0">
              <a:solidFill>
                <a:schemeClr val="accent3"/>
              </a:solidFill>
            </a:endParaRPr>
          </a:p>
          <a:p>
            <a:pPr algn="ctr"/>
            <a:r>
              <a:rPr lang="en-GB" sz="1400" b="1" dirty="0"/>
              <a:t>Please note that there are additional explanatory notes attached to some of the slides. These can be accessed by clicking on the notes option in the lower right-hand corner.</a:t>
            </a:r>
            <a:endParaRPr lang="en-GB" sz="1100" b="1" dirty="0"/>
          </a:p>
          <a:p>
            <a:endParaRPr lang="en-GB" sz="1100" dirty="0"/>
          </a:p>
        </p:txBody>
      </p:sp>
    </p:spTree>
    <p:extLst>
      <p:ext uri="{BB962C8B-B14F-4D97-AF65-F5344CB8AC3E}">
        <p14:creationId xmlns:p14="http://schemas.microsoft.com/office/powerpoint/2010/main" val="376619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4BA223-CB89-4934-9788-4812DBDF8DA2}"/>
              </a:ext>
            </a:extLst>
          </p:cNvPr>
          <p:cNvPicPr>
            <a:picLocks noChangeAspect="1"/>
          </p:cNvPicPr>
          <p:nvPr/>
        </p:nvPicPr>
        <p:blipFill>
          <a:blip r:embed="rId3"/>
          <a:stretch>
            <a:fillRect/>
          </a:stretch>
        </p:blipFill>
        <p:spPr>
          <a:xfrm>
            <a:off x="1505706" y="2355999"/>
            <a:ext cx="6149421" cy="40919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16EF3150-FE88-445C-91D2-A493C015418B}"/>
              </a:ext>
            </a:extLst>
          </p:cNvPr>
          <p:cNvSpPr txBox="1"/>
          <p:nvPr/>
        </p:nvSpPr>
        <p:spPr>
          <a:xfrm>
            <a:off x="1830841" y="434618"/>
            <a:ext cx="5109091" cy="646331"/>
          </a:xfrm>
          <a:prstGeom prst="rect">
            <a:avLst/>
          </a:prstGeom>
          <a:noFill/>
        </p:spPr>
        <p:txBody>
          <a:bodyPr wrap="none" rtlCol="0">
            <a:spAutoFit/>
          </a:bodyPr>
          <a:lstStyle/>
          <a:p>
            <a:r>
              <a:rPr lang="en-GB" sz="3600" b="1" dirty="0"/>
              <a:t>Data Futures Glossary</a:t>
            </a:r>
          </a:p>
        </p:txBody>
      </p:sp>
      <p:sp>
        <p:nvSpPr>
          <p:cNvPr id="9" name="Rectangle 8">
            <a:extLst>
              <a:ext uri="{FF2B5EF4-FFF2-40B4-BE49-F238E27FC236}">
                <a16:creationId xmlns:a16="http://schemas.microsoft.com/office/drawing/2014/main" id="{EC356436-464F-4B6B-9091-B294092BEF3E}"/>
              </a:ext>
            </a:extLst>
          </p:cNvPr>
          <p:cNvSpPr/>
          <p:nvPr/>
        </p:nvSpPr>
        <p:spPr>
          <a:xfrm>
            <a:off x="430304" y="1273897"/>
            <a:ext cx="8300226" cy="889154"/>
          </a:xfrm>
          <a:prstGeom prst="rect">
            <a:avLst/>
          </a:prstGeom>
        </p:spPr>
        <p:txBody>
          <a:bodyPr wrap="square">
            <a:spAutoFit/>
          </a:bodyPr>
          <a:lstStyle/>
          <a:p>
            <a:pPr>
              <a:lnSpc>
                <a:spcPct val="150000"/>
              </a:lnSpc>
            </a:pPr>
            <a:r>
              <a:rPr lang="en-GB" sz="1200" dirty="0"/>
              <a:t>For the first time, we’re bringing all important terms together in a Glossary which can be found in the Data Futures Resources page on the website.</a:t>
            </a:r>
          </a:p>
          <a:p>
            <a:pPr>
              <a:lnSpc>
                <a:spcPct val="150000"/>
              </a:lnSpc>
            </a:pPr>
            <a:r>
              <a:rPr lang="en-GB" sz="1200" dirty="0"/>
              <a:t>This supplements the Data dictionary with terms that are usually more about processing data than about the data itself. </a:t>
            </a:r>
          </a:p>
        </p:txBody>
      </p:sp>
    </p:spTree>
    <p:extLst>
      <p:ext uri="{BB962C8B-B14F-4D97-AF65-F5344CB8AC3E}">
        <p14:creationId xmlns:p14="http://schemas.microsoft.com/office/powerpoint/2010/main" val="385745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2C8B8329-E5EE-455D-A96F-D207EB89705A}"/>
              </a:ext>
            </a:extLst>
          </p:cNvPr>
          <p:cNvSpPr txBox="1"/>
          <p:nvPr/>
        </p:nvSpPr>
        <p:spPr>
          <a:xfrm>
            <a:off x="238015" y="1525998"/>
            <a:ext cx="2544286" cy="1200329"/>
          </a:xfrm>
          <a:prstGeom prst="rect">
            <a:avLst/>
          </a:prstGeom>
          <a:noFill/>
        </p:spPr>
        <p:txBody>
          <a:bodyPr wrap="none" rtlCol="0">
            <a:spAutoFit/>
          </a:bodyPr>
          <a:lstStyle/>
          <a:p>
            <a:r>
              <a:rPr lang="en-GB" sz="3600" b="1" dirty="0"/>
              <a:t>Collection </a:t>
            </a:r>
          </a:p>
          <a:p>
            <a:r>
              <a:rPr lang="en-GB" sz="3600" b="1" dirty="0"/>
              <a:t>scope</a:t>
            </a:r>
          </a:p>
        </p:txBody>
      </p:sp>
      <p:pic>
        <p:nvPicPr>
          <p:cNvPr id="5" name="Picture 4">
            <a:extLst>
              <a:ext uri="{FF2B5EF4-FFF2-40B4-BE49-F238E27FC236}">
                <a16:creationId xmlns:a16="http://schemas.microsoft.com/office/drawing/2014/main" id="{7D3AF2F3-DB3D-4310-BC4D-6F730E958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9613" y="226141"/>
            <a:ext cx="5609563" cy="6096001"/>
          </a:xfrm>
          <a:prstGeom prst="rect">
            <a:avLst/>
          </a:prstGeom>
        </p:spPr>
      </p:pic>
    </p:spTree>
    <p:extLst>
      <p:ext uri="{BB962C8B-B14F-4D97-AF65-F5344CB8AC3E}">
        <p14:creationId xmlns:p14="http://schemas.microsoft.com/office/powerpoint/2010/main" val="1504011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19DB6E9-8AC7-4444-B003-61339983FABA}"/>
              </a:ext>
            </a:extLst>
          </p:cNvPr>
          <p:cNvSpPr txBox="1"/>
          <p:nvPr/>
        </p:nvSpPr>
        <p:spPr>
          <a:xfrm>
            <a:off x="1830841" y="434618"/>
            <a:ext cx="4544834" cy="646331"/>
          </a:xfrm>
          <a:prstGeom prst="rect">
            <a:avLst/>
          </a:prstGeom>
          <a:noFill/>
        </p:spPr>
        <p:txBody>
          <a:bodyPr wrap="none" rtlCol="0">
            <a:spAutoFit/>
          </a:bodyPr>
          <a:lstStyle/>
          <a:p>
            <a:r>
              <a:rPr lang="en-GB" sz="3600" b="1" dirty="0"/>
              <a:t>Collection schedule</a:t>
            </a:r>
          </a:p>
        </p:txBody>
      </p:sp>
      <p:pic>
        <p:nvPicPr>
          <p:cNvPr id="3" name="Picture 2">
            <a:extLst>
              <a:ext uri="{FF2B5EF4-FFF2-40B4-BE49-F238E27FC236}">
                <a16:creationId xmlns:a16="http://schemas.microsoft.com/office/drawing/2014/main" id="{874C6A57-D53F-48D2-9307-AA5BE4A185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885" y="1201534"/>
            <a:ext cx="7089057" cy="5110044"/>
          </a:xfrm>
          <a:prstGeom prst="rect">
            <a:avLst/>
          </a:prstGeom>
        </p:spPr>
      </p:pic>
    </p:spTree>
    <p:extLst>
      <p:ext uri="{BB962C8B-B14F-4D97-AF65-F5344CB8AC3E}">
        <p14:creationId xmlns:p14="http://schemas.microsoft.com/office/powerpoint/2010/main" val="1104801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F821A1B9-0E11-4E35-BC60-D148F9849220}"/>
              </a:ext>
            </a:extLst>
          </p:cNvPr>
          <p:cNvSpPr txBox="1"/>
          <p:nvPr/>
        </p:nvSpPr>
        <p:spPr>
          <a:xfrm>
            <a:off x="1830841" y="434618"/>
            <a:ext cx="6083717" cy="1200329"/>
          </a:xfrm>
          <a:prstGeom prst="rect">
            <a:avLst/>
          </a:prstGeom>
          <a:noFill/>
        </p:spPr>
        <p:txBody>
          <a:bodyPr wrap="none" rtlCol="0">
            <a:spAutoFit/>
          </a:bodyPr>
          <a:lstStyle/>
          <a:p>
            <a:r>
              <a:rPr lang="en-GB" sz="3600" b="1" dirty="0"/>
              <a:t>Continual submission and </a:t>
            </a:r>
          </a:p>
          <a:p>
            <a:r>
              <a:rPr lang="en-GB" sz="3600" b="1" dirty="0"/>
              <a:t>quality assurance</a:t>
            </a:r>
          </a:p>
        </p:txBody>
      </p:sp>
      <p:pic>
        <p:nvPicPr>
          <p:cNvPr id="4" name="Picture 3">
            <a:extLst>
              <a:ext uri="{FF2B5EF4-FFF2-40B4-BE49-F238E27FC236}">
                <a16:creationId xmlns:a16="http://schemas.microsoft.com/office/drawing/2014/main" id="{FAD04FB1-4B6B-45BD-9E71-B6F7DF9CA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929" y="1842279"/>
            <a:ext cx="7855974" cy="4595488"/>
          </a:xfrm>
          <a:prstGeom prst="rect">
            <a:avLst/>
          </a:prstGeom>
        </p:spPr>
      </p:pic>
    </p:spTree>
    <p:extLst>
      <p:ext uri="{BB962C8B-B14F-4D97-AF65-F5344CB8AC3E}">
        <p14:creationId xmlns:p14="http://schemas.microsoft.com/office/powerpoint/2010/main" val="1780395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9005" y="5970169"/>
            <a:ext cx="8395824" cy="55568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b="1" dirty="0">
              <a:solidFill>
                <a:schemeClr val="tx1"/>
              </a:solidFill>
            </a:endParaRPr>
          </a:p>
          <a:p>
            <a:r>
              <a:rPr lang="en-GB" sz="1200" b="1" dirty="0">
                <a:solidFill>
                  <a:schemeClr val="tx1"/>
                </a:solidFill>
              </a:rPr>
              <a:t>Reference period </a:t>
            </a:r>
            <a:r>
              <a:rPr lang="en-GB" sz="1200" dirty="0">
                <a:solidFill>
                  <a:schemeClr val="tx1"/>
                </a:solidFill>
              </a:rPr>
              <a:t>– A fixed period of time, the end of which, aligns to when HESA’s statutory and public purpose customers require sector-wide data and information.</a:t>
            </a:r>
            <a:r>
              <a:rPr lang="en-GB" sz="1200" b="1" dirty="0"/>
              <a:t> </a:t>
            </a:r>
          </a:p>
          <a:p>
            <a:endParaRPr lang="en-GB" sz="1200" dirty="0">
              <a:solidFill>
                <a:schemeClr val="tx1"/>
              </a:solidFill>
            </a:endParaRPr>
          </a:p>
        </p:txBody>
      </p:sp>
      <p:sp>
        <p:nvSpPr>
          <p:cNvPr id="19" name="TextBox 18">
            <a:extLst>
              <a:ext uri="{FF2B5EF4-FFF2-40B4-BE49-F238E27FC236}">
                <a16:creationId xmlns:a16="http://schemas.microsoft.com/office/drawing/2014/main" id="{C251C218-508D-493C-B102-4ACC84391BE1}"/>
              </a:ext>
            </a:extLst>
          </p:cNvPr>
          <p:cNvSpPr txBox="1"/>
          <p:nvPr/>
        </p:nvSpPr>
        <p:spPr>
          <a:xfrm>
            <a:off x="1830841" y="434618"/>
            <a:ext cx="4211409" cy="646331"/>
          </a:xfrm>
          <a:prstGeom prst="rect">
            <a:avLst/>
          </a:prstGeom>
          <a:noFill/>
        </p:spPr>
        <p:txBody>
          <a:bodyPr wrap="none" rtlCol="0">
            <a:spAutoFit/>
          </a:bodyPr>
          <a:lstStyle/>
          <a:p>
            <a:r>
              <a:rPr lang="en-GB" sz="3600" b="1" dirty="0"/>
              <a:t>Reference periods</a:t>
            </a:r>
          </a:p>
        </p:txBody>
      </p:sp>
      <p:sp>
        <p:nvSpPr>
          <p:cNvPr id="23" name="Rectangle 22">
            <a:extLst>
              <a:ext uri="{FF2B5EF4-FFF2-40B4-BE49-F238E27FC236}">
                <a16:creationId xmlns:a16="http://schemas.microsoft.com/office/drawing/2014/main" id="{4EE65FB8-8CE5-4930-9B45-12F9AE00E30B}"/>
              </a:ext>
            </a:extLst>
          </p:cNvPr>
          <p:cNvSpPr/>
          <p:nvPr/>
        </p:nvSpPr>
        <p:spPr>
          <a:xfrm>
            <a:off x="430304" y="1273897"/>
            <a:ext cx="8300226" cy="2585323"/>
          </a:xfrm>
          <a:prstGeom prst="rect">
            <a:avLst/>
          </a:prstGeom>
        </p:spPr>
        <p:txBody>
          <a:bodyPr wrap="square">
            <a:spAutoFit/>
          </a:bodyPr>
          <a:lstStyle/>
          <a:p>
            <a:pPr>
              <a:lnSpc>
                <a:spcPct val="150000"/>
              </a:lnSpc>
            </a:pPr>
            <a:r>
              <a:rPr lang="en-GB" sz="1200" dirty="0"/>
              <a:t>The Data Futures model sees data as a natural output of the HE provider’s own internal business processes and therefore submissions follow in close proximity to business events such as registration and enrolment. The Reference periods are not deterministic – the model is designed to follow the (generally annual) rhythm of course deliveries, recognising that different courses operate on different timescales. Business events occur and generate data, which is then reported to HESA in the Reference period when they occur.  The collection system is always open and HE providers can continuously submit, quality assure, and view consolidated data using the Data Futures platform throughout the year. A suite of quality assurance and sign-off activities enable us to provide the sector with reliable, comparable, and consistent in-year information.</a:t>
            </a:r>
          </a:p>
          <a:p>
            <a:pPr>
              <a:lnSpc>
                <a:spcPct val="150000"/>
              </a:lnSpc>
            </a:pPr>
            <a:r>
              <a:rPr lang="en-GB" sz="1200" b="1" dirty="0"/>
              <a:t>The diagram below summarises the structure of a Reference period:</a:t>
            </a:r>
          </a:p>
        </p:txBody>
      </p:sp>
      <p:pic>
        <p:nvPicPr>
          <p:cNvPr id="4" name="Picture 3">
            <a:extLst>
              <a:ext uri="{FF2B5EF4-FFF2-40B4-BE49-F238E27FC236}">
                <a16:creationId xmlns:a16="http://schemas.microsoft.com/office/drawing/2014/main" id="{CC9EDE18-99E0-49ED-B06E-83B93570B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647" y="3778254"/>
            <a:ext cx="5021539" cy="2099325"/>
          </a:xfrm>
          <a:prstGeom prst="rect">
            <a:avLst/>
          </a:prstGeom>
        </p:spPr>
      </p:pic>
    </p:spTree>
    <p:extLst>
      <p:ext uri="{BB962C8B-B14F-4D97-AF65-F5344CB8AC3E}">
        <p14:creationId xmlns:p14="http://schemas.microsoft.com/office/powerpoint/2010/main" val="2079100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77AFE13-8A27-48C8-9AA6-079B475B5105}"/>
              </a:ext>
            </a:extLst>
          </p:cNvPr>
          <p:cNvSpPr txBox="1"/>
          <p:nvPr/>
        </p:nvSpPr>
        <p:spPr>
          <a:xfrm>
            <a:off x="1830841" y="434618"/>
            <a:ext cx="4211409" cy="646331"/>
          </a:xfrm>
          <a:prstGeom prst="rect">
            <a:avLst/>
          </a:prstGeom>
          <a:noFill/>
        </p:spPr>
        <p:txBody>
          <a:bodyPr wrap="none" rtlCol="0">
            <a:spAutoFit/>
          </a:bodyPr>
          <a:lstStyle/>
          <a:p>
            <a:r>
              <a:rPr lang="en-GB" sz="3600" b="1" dirty="0"/>
              <a:t>Reference periods</a:t>
            </a:r>
          </a:p>
        </p:txBody>
      </p:sp>
      <p:sp>
        <p:nvSpPr>
          <p:cNvPr id="14" name="Rectangle 13">
            <a:extLst>
              <a:ext uri="{FF2B5EF4-FFF2-40B4-BE49-F238E27FC236}">
                <a16:creationId xmlns:a16="http://schemas.microsoft.com/office/drawing/2014/main" id="{D18E3678-E34D-4A8E-8C42-123733E3AC33}"/>
              </a:ext>
            </a:extLst>
          </p:cNvPr>
          <p:cNvSpPr/>
          <p:nvPr/>
        </p:nvSpPr>
        <p:spPr>
          <a:xfrm>
            <a:off x="319497" y="2812730"/>
            <a:ext cx="8395824" cy="8644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sz="1200" b="1" dirty="0">
                <a:solidFill>
                  <a:schemeClr val="tx1"/>
                </a:solidFill>
              </a:rPr>
              <a:t>Dissemination point </a:t>
            </a:r>
            <a:r>
              <a:rPr lang="en-GB" sz="1200" dirty="0">
                <a:solidFill>
                  <a:schemeClr val="tx1"/>
                </a:solidFill>
              </a:rPr>
              <a:t>– The specified date, following the end of a Reference period, by which signed-off data will be extracted and supplied to HESA's data customers. Data disseminated at the Dissemination point will be used for official accounts of the higher education provider’s activity for statistical, regulatory, and public information purposes.</a:t>
            </a:r>
          </a:p>
        </p:txBody>
      </p:sp>
      <p:sp>
        <p:nvSpPr>
          <p:cNvPr id="15" name="Rectangle 14">
            <a:extLst>
              <a:ext uri="{FF2B5EF4-FFF2-40B4-BE49-F238E27FC236}">
                <a16:creationId xmlns:a16="http://schemas.microsoft.com/office/drawing/2014/main" id="{71EADF28-E792-46AB-92F6-699D5409D364}"/>
              </a:ext>
            </a:extLst>
          </p:cNvPr>
          <p:cNvSpPr/>
          <p:nvPr/>
        </p:nvSpPr>
        <p:spPr>
          <a:xfrm>
            <a:off x="241299" y="1092658"/>
            <a:ext cx="8570939" cy="1661993"/>
          </a:xfrm>
          <a:prstGeom prst="rect">
            <a:avLst/>
          </a:prstGeom>
        </p:spPr>
        <p:txBody>
          <a:bodyPr wrap="square">
            <a:spAutoFit/>
          </a:bodyPr>
          <a:lstStyle/>
          <a:p>
            <a:pPr>
              <a:lnSpc>
                <a:spcPct val="150000"/>
              </a:lnSpc>
            </a:pPr>
            <a:r>
              <a:rPr lang="en-GB" sz="2400" b="1" dirty="0"/>
              <a:t>Why these periods?</a:t>
            </a:r>
          </a:p>
          <a:p>
            <a:endParaRPr lang="en-GB" sz="1200" dirty="0"/>
          </a:p>
          <a:p>
            <a:pPr>
              <a:lnSpc>
                <a:spcPct val="150000"/>
              </a:lnSpc>
            </a:pPr>
            <a:r>
              <a:rPr lang="en-GB" sz="1200" dirty="0"/>
              <a:t>The chosen periods align to the traditional academic year, as this common timetable reflects both the majority of activity, and the principal regulatory activities that depend on data. The flexibility of the model allows HE providers to reflect their own timetables of activity, and respect the different delivery patterns of courses with different start dates.</a:t>
            </a:r>
          </a:p>
        </p:txBody>
      </p:sp>
      <p:pic>
        <p:nvPicPr>
          <p:cNvPr id="17" name="Picture 16">
            <a:extLst>
              <a:ext uri="{FF2B5EF4-FFF2-40B4-BE49-F238E27FC236}">
                <a16:creationId xmlns:a16="http://schemas.microsoft.com/office/drawing/2014/main" id="{4BCB5479-8961-4053-8A28-F3063F8FA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647" y="3778254"/>
            <a:ext cx="5021539" cy="2099325"/>
          </a:xfrm>
          <a:prstGeom prst="rect">
            <a:avLst/>
          </a:prstGeom>
        </p:spPr>
      </p:pic>
    </p:spTree>
    <p:extLst>
      <p:ext uri="{BB962C8B-B14F-4D97-AF65-F5344CB8AC3E}">
        <p14:creationId xmlns:p14="http://schemas.microsoft.com/office/powerpoint/2010/main" val="2140869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0AD6D6-438A-4B56-83EF-A62BDD379198}"/>
              </a:ext>
            </a:extLst>
          </p:cNvPr>
          <p:cNvSpPr txBox="1"/>
          <p:nvPr/>
        </p:nvSpPr>
        <p:spPr>
          <a:xfrm>
            <a:off x="1830841" y="434618"/>
            <a:ext cx="4211409" cy="646331"/>
          </a:xfrm>
          <a:prstGeom prst="rect">
            <a:avLst/>
          </a:prstGeom>
          <a:noFill/>
        </p:spPr>
        <p:txBody>
          <a:bodyPr wrap="none" rtlCol="0">
            <a:spAutoFit/>
          </a:bodyPr>
          <a:lstStyle/>
          <a:p>
            <a:r>
              <a:rPr lang="en-GB" sz="3600" b="1" dirty="0"/>
              <a:t>Reference periods</a:t>
            </a:r>
          </a:p>
        </p:txBody>
      </p:sp>
      <p:sp>
        <p:nvSpPr>
          <p:cNvPr id="7" name="Rectangle 6">
            <a:extLst>
              <a:ext uri="{FF2B5EF4-FFF2-40B4-BE49-F238E27FC236}">
                <a16:creationId xmlns:a16="http://schemas.microsoft.com/office/drawing/2014/main" id="{13ECDFB9-7173-4B4B-B182-A59A0A75807F}"/>
              </a:ext>
            </a:extLst>
          </p:cNvPr>
          <p:cNvSpPr/>
          <p:nvPr/>
        </p:nvSpPr>
        <p:spPr>
          <a:xfrm>
            <a:off x="241299" y="1092658"/>
            <a:ext cx="8570939" cy="5355312"/>
          </a:xfrm>
          <a:prstGeom prst="rect">
            <a:avLst/>
          </a:prstGeom>
        </p:spPr>
        <p:txBody>
          <a:bodyPr wrap="square">
            <a:spAutoFit/>
          </a:bodyPr>
          <a:lstStyle/>
          <a:p>
            <a:pPr>
              <a:lnSpc>
                <a:spcPct val="150000"/>
              </a:lnSpc>
            </a:pPr>
            <a:r>
              <a:rPr lang="en-GB" sz="2400" b="1" dirty="0"/>
              <a:t>What happens at the end of the Reference period?</a:t>
            </a:r>
          </a:p>
          <a:p>
            <a:endParaRPr lang="en-GB" sz="1200" dirty="0"/>
          </a:p>
          <a:p>
            <a:pPr>
              <a:lnSpc>
                <a:spcPct val="150000"/>
              </a:lnSpc>
            </a:pPr>
            <a:r>
              <a:rPr lang="en-GB" sz="1200" dirty="0"/>
              <a:t>HE providers can continuously submit and quality assure their data throughout the year. At the end of the Reference period the following activities occur:</a:t>
            </a:r>
          </a:p>
          <a:p>
            <a:pPr marL="628650" lvl="1" indent="-171450">
              <a:lnSpc>
                <a:spcPct val="150000"/>
              </a:lnSpc>
              <a:buClr>
                <a:schemeClr val="accent3"/>
              </a:buClr>
              <a:buFont typeface="Arial" panose="020B0604020202020204" pitchFamily="34" charset="0"/>
              <a:buChar char="•"/>
            </a:pPr>
            <a:r>
              <a:rPr lang="en-GB" sz="1200" dirty="0"/>
              <a:t>HE providers complete their submission of data for the Reference period; for example if a student enrols on 30</a:t>
            </a:r>
            <a:r>
              <a:rPr lang="en-GB" sz="1200" baseline="30000" dirty="0"/>
              <a:t>th</a:t>
            </a:r>
            <a:r>
              <a:rPr lang="en-GB" sz="1200" dirty="0"/>
              <a:t> March and the End of Reference period is 31</a:t>
            </a:r>
            <a:r>
              <a:rPr lang="en-GB" sz="1200" baseline="30000" dirty="0"/>
              <a:t>st</a:t>
            </a:r>
            <a:r>
              <a:rPr lang="en-GB" sz="1200" dirty="0"/>
              <a:t> March the HE provider has until the Sign-off date to complete submission and quality assurance of their data. HESA does not specify the Sign-off date, only that it must occur before the Dissemination point i.e. the End of Reference period is not the last submission date for that Reference period. </a:t>
            </a:r>
          </a:p>
          <a:p>
            <a:pPr marL="628650" lvl="1" indent="-171450">
              <a:lnSpc>
                <a:spcPct val="150000"/>
              </a:lnSpc>
              <a:buClr>
                <a:schemeClr val="accent3"/>
              </a:buClr>
              <a:buFont typeface="Arial" panose="020B0604020202020204" pitchFamily="34" charset="0"/>
              <a:buChar char="•"/>
            </a:pPr>
            <a:r>
              <a:rPr lang="en-GB" sz="1200" dirty="0"/>
              <a:t>HE providers preview consolidated data supply for the forthcoming Dissemination point (and have the opportunity to correct their data and have a final review of consolidated data prior to sign-off). It is anticipated that the draft consolidated data to be supplied should be available before End of Reference period.</a:t>
            </a:r>
          </a:p>
          <a:p>
            <a:pPr marL="628650" lvl="1" indent="-171450">
              <a:lnSpc>
                <a:spcPct val="150000"/>
              </a:lnSpc>
              <a:buClr>
                <a:schemeClr val="accent3"/>
              </a:buClr>
              <a:buFont typeface="Arial" panose="020B0604020202020204" pitchFamily="34" charset="0"/>
              <a:buChar char="•"/>
            </a:pPr>
            <a:r>
              <a:rPr lang="en-GB" sz="1200" dirty="0"/>
              <a:t>Any final data issues are raised by HESA or its statutory customers and are resolved by the HE provider.</a:t>
            </a:r>
          </a:p>
          <a:p>
            <a:pPr marL="628650" lvl="1" indent="-171450">
              <a:lnSpc>
                <a:spcPct val="150000"/>
              </a:lnSpc>
              <a:buClr>
                <a:schemeClr val="accent3"/>
              </a:buClr>
              <a:buFont typeface="Arial" panose="020B0604020202020204" pitchFamily="34" charset="0"/>
              <a:buChar char="•"/>
            </a:pPr>
            <a:r>
              <a:rPr lang="en-GB" sz="1200" dirty="0"/>
              <a:t>HE providers Sign-off their data. </a:t>
            </a:r>
          </a:p>
          <a:p>
            <a:pPr marL="628650" lvl="1" indent="-171450">
              <a:lnSpc>
                <a:spcPct val="150000"/>
              </a:lnSpc>
              <a:buClr>
                <a:schemeClr val="accent3"/>
              </a:buClr>
              <a:buFont typeface="Arial" panose="020B0604020202020204" pitchFamily="34" charset="0"/>
              <a:buChar char="•"/>
            </a:pPr>
            <a:r>
              <a:rPr lang="en-GB" sz="1200" dirty="0"/>
              <a:t>At the Dissemination point HESA delivers the specified outputs.</a:t>
            </a:r>
          </a:p>
          <a:p>
            <a:pPr marL="171450" indent="-171450">
              <a:lnSpc>
                <a:spcPct val="150000"/>
              </a:lnSpc>
              <a:buFont typeface="Arial" panose="020B0604020202020204" pitchFamily="34" charset="0"/>
              <a:buChar char="•"/>
            </a:pPr>
            <a:endParaRPr lang="en-GB" sz="1200" dirty="0"/>
          </a:p>
          <a:p>
            <a:pPr>
              <a:lnSpc>
                <a:spcPct val="150000"/>
              </a:lnSpc>
            </a:pPr>
            <a:r>
              <a:rPr lang="en-GB" sz="1200" dirty="0"/>
              <a:t>A detailed definition of the processes following the Reference period has been developed during the Data Futures Detailed design phase and these will be piloted in the Alpha and Beta pilots.</a:t>
            </a:r>
          </a:p>
        </p:txBody>
      </p:sp>
    </p:spTree>
    <p:extLst>
      <p:ext uri="{BB962C8B-B14F-4D97-AF65-F5344CB8AC3E}">
        <p14:creationId xmlns:p14="http://schemas.microsoft.com/office/powerpoint/2010/main" val="254328926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5889C7"/>
      </a:accent1>
      <a:accent2>
        <a:srgbClr val="32408E"/>
      </a:accent2>
      <a:accent3>
        <a:srgbClr val="72C4BD"/>
      </a:accent3>
      <a:accent4>
        <a:srgbClr val="DEE5F4"/>
      </a:accent4>
      <a:accent5>
        <a:srgbClr val="263D5B"/>
      </a:accent5>
      <a:accent6>
        <a:srgbClr val="DADADA"/>
      </a:accent6>
      <a:hlink>
        <a:srgbClr val="5889C7"/>
      </a:hlink>
      <a:folHlink>
        <a:srgbClr val="72C4BD"/>
      </a:folHlink>
    </a:clrScheme>
    <a:fontScheme name="HESA">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rd_HESA.potx" id="{F6B20C3A-A518-4F5C-91B5-A158E3D4F3B8}" vid="{5E10C4E1-4DA7-46B4-A687-E2590DD2518F}"/>
    </a:ext>
  </a:extLst>
</a:theme>
</file>

<file path=ppt/theme/theme2.xml><?xml version="1.0" encoding="utf-8"?>
<a:theme xmlns:a="http://schemas.openxmlformats.org/drawingml/2006/main" name="Content Slides - White">
  <a:themeElements>
    <a:clrScheme name="Civica Digital">
      <a:dk1>
        <a:sysClr val="windowText" lastClr="000000"/>
      </a:dk1>
      <a:lt1>
        <a:sysClr val="window" lastClr="FFFFFF"/>
      </a:lt1>
      <a:dk2>
        <a:srgbClr val="000000"/>
      </a:dk2>
      <a:lt2>
        <a:srgbClr val="EEECE1"/>
      </a:lt2>
      <a:accent1>
        <a:srgbClr val="0B2F40"/>
      </a:accent1>
      <a:accent2>
        <a:srgbClr val="2F7684"/>
      </a:accent2>
      <a:accent3>
        <a:srgbClr val="F1614E"/>
      </a:accent3>
      <a:accent4>
        <a:srgbClr val="A5164D"/>
      </a:accent4>
      <a:accent5>
        <a:srgbClr val="3AAA35"/>
      </a:accent5>
      <a:accent6>
        <a:srgbClr val="B9CE00"/>
      </a:accent6>
      <a:hlink>
        <a:srgbClr val="A5164D"/>
      </a:hlink>
      <a:folHlink>
        <a:srgbClr val="7CC7A8"/>
      </a:folHlink>
    </a:clrScheme>
    <a:fontScheme name="Museo Sans">
      <a:majorFont>
        <a:latin typeface="Museo Sans 700"/>
        <a:ea typeface=""/>
        <a:cs typeface=""/>
      </a:majorFont>
      <a:minorFont>
        <a:latin typeface="Museo Sans 300"/>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extLst/>
      </a:spPr>
      <a:bodyPr vert="vert270" wrap="square" lIns="0" tIns="45720" rIns="0" bIns="93600" numCol="1" anchor="ctr" anchorCtr="0" compatLnSpc="1">
        <a:prstTxWarp prst="textNoShape">
          <a:avLst/>
        </a:prstTxWarp>
        <a:noAutofit/>
      </a:bodyPr>
      <a:lstStyle>
        <a:defPPr>
          <a:defRPr sz="1100" dirty="0" smtClean="0">
            <a:solidFill>
              <a:schemeClr val="bg1"/>
            </a:solidFill>
          </a:defRPr>
        </a:defPPr>
      </a:lstStyle>
    </a:spDef>
    <a:lnDef>
      <a:spPr>
        <a:ln w="19050" cmpd="sng">
          <a:prstDash val="dot"/>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rketing planning process" id="{284D9E43-BDD6-4AED-9D9C-3BDACA248206}" vid="{28124BBE-E27D-455E-AFD3-A7FE7362FC5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F967EBC57ADD4981D95609AD7A072E" ma:contentTypeVersion="7" ma:contentTypeDescription="Create a new document." ma:contentTypeScope="" ma:versionID="f110418ff639e6f16af72503151cb5c1">
  <xsd:schema xmlns:xsd="http://www.w3.org/2001/XMLSchema" xmlns:xs="http://www.w3.org/2001/XMLSchema" xmlns:p="http://schemas.microsoft.com/office/2006/metadata/properties" xmlns:ns2="5677653f-c5f2-48a5-85d0-ca15fa286beb" xmlns:ns3="f88fe124-da69-4229-92ce-aa81336d2b2e" targetNamespace="http://schemas.microsoft.com/office/2006/metadata/properties" ma:root="true" ma:fieldsID="fc26de6473674ccc0d47c632b1d69949" ns2:_="" ns3:_="">
    <xsd:import namespace="5677653f-c5f2-48a5-85d0-ca15fa286beb"/>
    <xsd:import namespace="f88fe124-da69-4229-92ce-aa81336d2b2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7653f-c5f2-48a5-85d0-ca15fa286be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8fe124-da69-4229-92ce-aa81336d2b2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677653f-c5f2-48a5-85d0-ca15fa286beb">
      <UserInfo>
        <DisplayName>Dan Cook</DisplayName>
        <AccountId>57</AccountId>
        <AccountType/>
      </UserInfo>
      <UserInfo>
        <DisplayName>Hazel Miles</DisplayName>
        <AccountId>29</AccountId>
        <AccountType/>
      </UserInfo>
      <UserInfo>
        <DisplayName>Alex Leigh</DisplayName>
        <AccountId>290</AccountId>
        <AccountType/>
      </UserInfo>
      <UserInfo>
        <DisplayName>Simon Robshaw</DisplayName>
        <AccountId>347</AccountId>
        <AccountType/>
      </UserInfo>
      <UserInfo>
        <DisplayName>Louise Boyton</DisplayName>
        <AccountId>56</AccountId>
        <AccountType/>
      </UserInfo>
      <UserInfo>
        <DisplayName>James McLaren</DisplayName>
        <AccountId>46</AccountId>
        <AccountType/>
      </UserInfo>
      <UserInfo>
        <DisplayName>Alice Redfearn</DisplayName>
        <AccountId>76</AccountId>
        <AccountType/>
      </UserInfo>
      <UserInfo>
        <DisplayName>Tim Rigby</DisplayName>
        <AccountId>40</AccountId>
        <AccountType/>
      </UserInfo>
      <UserInfo>
        <DisplayName>Emily Carter</DisplayName>
        <AccountId>550</AccountId>
        <AccountType/>
      </UserInfo>
      <UserInfo>
        <DisplayName>Simon Kersey</DisplayName>
        <AccountId>753</AccountId>
        <AccountType/>
      </UserInfo>
      <UserInfo>
        <DisplayName>Melanie Ross</DisplayName>
        <AccountId>502</AccountId>
        <AccountType/>
      </UserInfo>
      <UserInfo>
        <DisplayName>Andy Youell</DisplayName>
        <AccountId>113</AccountId>
        <AccountType/>
      </UserInfo>
      <UserInfo>
        <DisplayName>Kieran Hunt</DisplayName>
        <AccountId>71</AccountId>
        <AccountType/>
      </UserInfo>
      <UserInfo>
        <DisplayName>Matthew Turner</DisplayName>
        <AccountId>82</AccountId>
        <AccountType/>
      </UserInfo>
      <UserInfo>
        <DisplayName>Rob Phillpotts</DisplayName>
        <AccountId>545</AccountId>
        <AccountType/>
      </UserInfo>
      <UserInfo>
        <DisplayName>Ruth Underwood</DisplayName>
        <AccountId>369</AccountId>
        <AccountType/>
      </UserInfo>
      <UserInfo>
        <DisplayName>Adam Van Coevorden</DisplayName>
        <AccountId>68</AccountId>
        <AccountType/>
      </UserInfo>
      <UserInfo>
        <DisplayName>Gabby Green</DisplayName>
        <AccountId>52</AccountId>
        <AccountType/>
      </UserInfo>
      <UserInfo>
        <DisplayName>Laura Purt</DisplayName>
        <AccountId>1217</AccountId>
        <AccountType/>
      </UserInfo>
      <UserInfo>
        <DisplayName>Paul Baron</DisplayName>
        <AccountId>38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53D544-E323-4CA1-8FC2-2B4438C638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7653f-c5f2-48a5-85d0-ca15fa286beb"/>
    <ds:schemaRef ds:uri="f88fe124-da69-4229-92ce-aa81336d2b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02EF7B-1A89-4042-9476-F53F34F99802}">
  <ds:schemaRefs>
    <ds:schemaRef ds:uri="http://schemas.microsoft.com/office/2006/documentManagement/types"/>
    <ds:schemaRef ds:uri="http://purl.org/dc/terms/"/>
    <ds:schemaRef ds:uri="5677653f-c5f2-48a5-85d0-ca15fa286beb"/>
    <ds:schemaRef ds:uri="http://purl.org/dc/dcmitype/"/>
    <ds:schemaRef ds:uri="f88fe124-da69-4229-92ce-aa81336d2b2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3188A08-78AF-4452-9E30-1A0CC84FF0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1175</TotalTime>
  <Words>2685</Words>
  <Application>Microsoft Office PowerPoint</Application>
  <PresentationFormat>On-screen Show (4:3)</PresentationFormat>
  <Paragraphs>178</Paragraphs>
  <Slides>18</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Museo Sans 300</vt:lpstr>
      <vt:lpstr>Symbol</vt:lpstr>
      <vt:lpstr>Times New Roman</vt:lpstr>
      <vt:lpstr>Office Theme</vt:lpstr>
      <vt:lpstr>Content Slides - White</vt:lpstr>
      <vt:lpstr>Data Futures: key concepts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Futures: key concepts</dc:title>
  <dc:creator>Laura Purt</dc:creator>
  <cp:lastModifiedBy>Laura Purt</cp:lastModifiedBy>
  <cp:revision>4</cp:revision>
  <dcterms:modified xsi:type="dcterms:W3CDTF">2017-11-22T08:51:55Z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0x010100C6F967EBC57ADD4981D95609AD7A072E</vt:lpwstr>
  </property>
</Properties>
</file>