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2"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86"/>
    <p:restoredTop sz="77150" autoAdjust="0"/>
  </p:normalViewPr>
  <p:slideViewPr>
    <p:cSldViewPr snapToGrid="0">
      <p:cViewPr varScale="1">
        <p:scale>
          <a:sx n="122" d="100"/>
          <a:sy n="122" d="100"/>
        </p:scale>
        <p:origin x="24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alkley" userId="735e4606-f27c-474d-8d49-75e3fe965622" providerId="ADAL" clId="{32B9B4C5-290F-4ACD-A2A7-C602AB3231DD}"/>
    <pc:docChg chg="custSel modSld">
      <pc:chgData name="Lisa Walkley" userId="735e4606-f27c-474d-8d49-75e3fe965622" providerId="ADAL" clId="{32B9B4C5-290F-4ACD-A2A7-C602AB3231DD}" dt="2024-04-23T07:55:50.564" v="1294" actId="20577"/>
      <pc:docMkLst>
        <pc:docMk/>
      </pc:docMkLst>
      <pc:sldChg chg="modNotesTx">
        <pc:chgData name="Lisa Walkley" userId="735e4606-f27c-474d-8d49-75e3fe965622" providerId="ADAL" clId="{32B9B4C5-290F-4ACD-A2A7-C602AB3231DD}" dt="2024-04-16T13:35:14.968" v="1292" actId="20577"/>
        <pc:sldMkLst>
          <pc:docMk/>
          <pc:sldMk cId="2755243870" sldId="257"/>
        </pc:sldMkLst>
      </pc:sldChg>
      <pc:sldChg chg="modSp mod">
        <pc:chgData name="Lisa Walkley" userId="735e4606-f27c-474d-8d49-75e3fe965622" providerId="ADAL" clId="{32B9B4C5-290F-4ACD-A2A7-C602AB3231DD}" dt="2024-04-10T08:00:07.775" v="4" actId="20577"/>
        <pc:sldMkLst>
          <pc:docMk/>
          <pc:sldMk cId="1282190926" sldId="258"/>
        </pc:sldMkLst>
        <pc:spChg chg="mod">
          <ac:chgData name="Lisa Walkley" userId="735e4606-f27c-474d-8d49-75e3fe965622" providerId="ADAL" clId="{32B9B4C5-290F-4ACD-A2A7-C602AB3231DD}" dt="2024-04-10T08:00:07.775" v="4" actId="20577"/>
          <ac:spMkLst>
            <pc:docMk/>
            <pc:sldMk cId="1282190926" sldId="258"/>
            <ac:spMk id="3" creationId="{0E268A68-3513-825A-9FDE-B593A4B3343D}"/>
          </ac:spMkLst>
        </pc:spChg>
      </pc:sldChg>
      <pc:sldChg chg="modSp mod">
        <pc:chgData name="Lisa Walkley" userId="735e4606-f27c-474d-8d49-75e3fe965622" providerId="ADAL" clId="{32B9B4C5-290F-4ACD-A2A7-C602AB3231DD}" dt="2024-04-23T07:55:50.564" v="1294" actId="20577"/>
        <pc:sldMkLst>
          <pc:docMk/>
          <pc:sldMk cId="3635448424" sldId="262"/>
        </pc:sldMkLst>
        <pc:spChg chg="mod">
          <ac:chgData name="Lisa Walkley" userId="735e4606-f27c-474d-8d49-75e3fe965622" providerId="ADAL" clId="{32B9B4C5-290F-4ACD-A2A7-C602AB3231DD}" dt="2024-04-08T12:24:11.354" v="1" actId="20577"/>
          <ac:spMkLst>
            <pc:docMk/>
            <pc:sldMk cId="3635448424" sldId="262"/>
            <ac:spMk id="8" creationId="{15156E65-9BEC-DA83-C37F-5A174C12EB41}"/>
          </ac:spMkLst>
        </pc:spChg>
        <pc:spChg chg="mod">
          <ac:chgData name="Lisa Walkley" userId="735e4606-f27c-474d-8d49-75e3fe965622" providerId="ADAL" clId="{32B9B4C5-290F-4ACD-A2A7-C602AB3231DD}" dt="2024-04-23T07:55:50.564" v="1294" actId="20577"/>
          <ac:spMkLst>
            <pc:docMk/>
            <pc:sldMk cId="3635448424" sldId="262"/>
            <ac:spMk id="14" creationId="{A6E6258E-BCE5-0560-8CF1-C94A14EFD5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1948D-1708-4225-BFB4-0441E2EC48F9}"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38D07-08F1-4433-88C7-11E5BFE5B323}" type="slidenum">
              <a:rPr lang="en-GB" smtClean="0"/>
              <a:t>‹#›</a:t>
            </a:fld>
            <a:endParaRPr lang="en-GB"/>
          </a:p>
        </p:txBody>
      </p:sp>
    </p:spTree>
    <p:extLst>
      <p:ext uri="{BB962C8B-B14F-4D97-AF65-F5344CB8AC3E}">
        <p14:creationId xmlns:p14="http://schemas.microsoft.com/office/powerpoint/2010/main" val="321739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To make this slide hit home you might like to mention an example like Discover Uni. They likely used this site to help them choose their degree. Graduate Outcomes data is added to provide insights on expected salary, what graduates from that course are doing 15 months later and what we call the ‘graduate voice’ measures. These ask graduates to reflect on how</a:t>
            </a:r>
            <a:r>
              <a:rPr lang="en-US" dirty="0"/>
              <a:t> meaningful or important they feel their activity to be, whether they are using the skills they gained and how they are progressing towards their future goals. So this is full circle moment – if they used this data to help them make decisions, then participating in the survey when the time comes completes the circle. Paying it forward to the students </a:t>
            </a:r>
            <a:r>
              <a:rPr lang="en-US"/>
              <a:t>of tomorrow.</a:t>
            </a:r>
            <a:endParaRPr lang="en-GB" dirty="0"/>
          </a:p>
          <a:p>
            <a:endParaRPr lang="en-GB" dirty="0"/>
          </a:p>
          <a:p>
            <a:r>
              <a:rPr lang="en-GB" dirty="0"/>
              <a:t>You may wish to also refer to:</a:t>
            </a:r>
          </a:p>
          <a:p>
            <a:r>
              <a:rPr lang="en-GB" dirty="0"/>
              <a:t>Other national league tables which help students choose a provider.</a:t>
            </a:r>
          </a:p>
          <a:p>
            <a:r>
              <a:rPr lang="en-GB" dirty="0"/>
              <a:t>Some of the key points on the next slide – for example their provider uses the insight to improve courses thus aiming to give students and graduate better employment outcomes.</a:t>
            </a:r>
          </a:p>
        </p:txBody>
      </p:sp>
      <p:sp>
        <p:nvSpPr>
          <p:cNvPr id="4" name="Slide Number Placeholder 3"/>
          <p:cNvSpPr>
            <a:spLocks noGrp="1"/>
          </p:cNvSpPr>
          <p:nvPr>
            <p:ph type="sldNum" sz="quarter" idx="5"/>
          </p:nvPr>
        </p:nvSpPr>
        <p:spPr/>
        <p:txBody>
          <a:bodyPr/>
          <a:lstStyle/>
          <a:p>
            <a:fld id="{E7338D07-08F1-4433-88C7-11E5BFE5B323}" type="slidenum">
              <a:rPr lang="en-GB" smtClean="0"/>
              <a:t>3</a:t>
            </a:fld>
            <a:endParaRPr lang="en-GB"/>
          </a:p>
        </p:txBody>
      </p:sp>
    </p:spTree>
    <p:extLst>
      <p:ext uri="{BB962C8B-B14F-4D97-AF65-F5344CB8AC3E}">
        <p14:creationId xmlns:p14="http://schemas.microsoft.com/office/powerpoint/2010/main" val="4268463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8DD0B6-E851-6B6A-1D15-5AFD98B5B5B4}"/>
              </a:ext>
            </a:extLst>
          </p:cNvPr>
          <p:cNvPicPr>
            <a:picLocks noChangeAspect="1"/>
          </p:cNvPicPr>
          <p:nvPr userDrawn="1"/>
        </p:nvPicPr>
        <p:blipFill>
          <a:blip r:embed="rId2"/>
          <a:stretch>
            <a:fillRect/>
          </a:stretch>
        </p:blipFill>
        <p:spPr>
          <a:xfrm>
            <a:off x="447675" y="386222"/>
            <a:ext cx="10668935" cy="6105600"/>
          </a:xfrm>
          <a:prstGeom prst="rect">
            <a:avLst/>
          </a:prstGeom>
        </p:spPr>
      </p:pic>
      <p:pic>
        <p:nvPicPr>
          <p:cNvPr id="5" name="Picture 4" descr="A black background with blue and white squares&#10;&#10;Description automatically generated">
            <a:extLst>
              <a:ext uri="{FF2B5EF4-FFF2-40B4-BE49-F238E27FC236}">
                <a16:creationId xmlns:a16="http://schemas.microsoft.com/office/drawing/2014/main" id="{ED4564C6-4771-9BBD-C1A8-6BA4FE8C1A0B}"/>
              </a:ext>
            </a:extLst>
          </p:cNvPr>
          <p:cNvPicPr>
            <a:picLocks noChangeAspect="1"/>
          </p:cNvPicPr>
          <p:nvPr userDrawn="1"/>
        </p:nvPicPr>
        <p:blipFill>
          <a:blip r:embed="rId3"/>
          <a:stretch>
            <a:fillRect/>
          </a:stretch>
        </p:blipFill>
        <p:spPr>
          <a:xfrm>
            <a:off x="11013304" y="6141464"/>
            <a:ext cx="868108" cy="369408"/>
          </a:xfrm>
          <a:prstGeom prst="rect">
            <a:avLst/>
          </a:prstGeom>
        </p:spPr>
      </p:pic>
      <p:pic>
        <p:nvPicPr>
          <p:cNvPr id="6" name="Picture 5">
            <a:extLst>
              <a:ext uri="{FF2B5EF4-FFF2-40B4-BE49-F238E27FC236}">
                <a16:creationId xmlns:a16="http://schemas.microsoft.com/office/drawing/2014/main" id="{F0DFE0C5-06CF-0F06-7C03-42CA86C790B9}"/>
              </a:ext>
            </a:extLst>
          </p:cNvPr>
          <p:cNvPicPr>
            <a:picLocks noChangeAspect="1"/>
          </p:cNvPicPr>
          <p:nvPr userDrawn="1"/>
        </p:nvPicPr>
        <p:blipFill>
          <a:blip r:embed="rId4"/>
          <a:stretch>
            <a:fillRect/>
          </a:stretch>
        </p:blipFill>
        <p:spPr>
          <a:xfrm>
            <a:off x="3252814" y="1810694"/>
            <a:ext cx="5686372" cy="3240466"/>
          </a:xfrm>
          <a:prstGeom prst="rect">
            <a:avLst/>
          </a:prstGeom>
        </p:spPr>
      </p:pic>
    </p:spTree>
    <p:extLst>
      <p:ext uri="{BB962C8B-B14F-4D97-AF65-F5344CB8AC3E}">
        <p14:creationId xmlns:p14="http://schemas.microsoft.com/office/powerpoint/2010/main" val="80206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B6BB04-5A67-1C9C-659A-09DA7B91571E}"/>
              </a:ext>
            </a:extLst>
          </p:cNvPr>
          <p:cNvPicPr>
            <a:picLocks noChangeAspect="1"/>
          </p:cNvPicPr>
          <p:nvPr userDrawn="1"/>
        </p:nvPicPr>
        <p:blipFill>
          <a:blip r:embed="rId2"/>
          <a:stretch>
            <a:fillRect/>
          </a:stretch>
        </p:blipFill>
        <p:spPr>
          <a:xfrm>
            <a:off x="232565" y="679341"/>
            <a:ext cx="3889898" cy="5675426"/>
          </a:xfrm>
          <a:prstGeom prst="rect">
            <a:avLst/>
          </a:prstGeom>
        </p:spPr>
      </p:pic>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4277715" y="902228"/>
            <a:ext cx="7591659" cy="2004601"/>
          </a:xfrm>
        </p:spPr>
        <p:txBody>
          <a:bodyPr/>
          <a:lstStyle/>
          <a:p>
            <a:r>
              <a:rPr lang="en-GB" dirty="0"/>
              <a:t>Heading style</a:t>
            </a:r>
          </a:p>
        </p:txBody>
      </p:sp>
      <p:sp>
        <p:nvSpPr>
          <p:cNvPr id="9" name="Content Placeholder 2">
            <a:extLst>
              <a:ext uri="{FF2B5EF4-FFF2-40B4-BE49-F238E27FC236}">
                <a16:creationId xmlns:a16="http://schemas.microsoft.com/office/drawing/2014/main" id="{FC34AF86-DE49-029F-1A9A-9CEA53D5D920}"/>
              </a:ext>
            </a:extLst>
          </p:cNvPr>
          <p:cNvSpPr>
            <a:spLocks noGrp="1"/>
          </p:cNvSpPr>
          <p:nvPr>
            <p:ph idx="10" hasCustomPrompt="1"/>
          </p:nvPr>
        </p:nvSpPr>
        <p:spPr>
          <a:xfrm>
            <a:off x="8239225" y="3144629"/>
            <a:ext cx="3628725" cy="3430801"/>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0" name="Content Placeholder 2">
            <a:extLst>
              <a:ext uri="{FF2B5EF4-FFF2-40B4-BE49-F238E27FC236}">
                <a16:creationId xmlns:a16="http://schemas.microsoft.com/office/drawing/2014/main" id="{951B8EBC-ED63-B4E0-2111-FCD02180F79A}"/>
              </a:ext>
            </a:extLst>
          </p:cNvPr>
          <p:cNvSpPr>
            <a:spLocks noGrp="1"/>
          </p:cNvSpPr>
          <p:nvPr>
            <p:ph idx="11" hasCustomPrompt="1"/>
          </p:nvPr>
        </p:nvSpPr>
        <p:spPr>
          <a:xfrm>
            <a:off x="4273616" y="3144629"/>
            <a:ext cx="3628725" cy="3430801"/>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Tree>
    <p:extLst>
      <p:ext uri="{BB962C8B-B14F-4D97-AF65-F5344CB8AC3E}">
        <p14:creationId xmlns:p14="http://schemas.microsoft.com/office/powerpoint/2010/main" val="19133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86172A-0B47-978A-9DEF-AC64BC70FBBA}"/>
              </a:ext>
            </a:extLst>
          </p:cNvPr>
          <p:cNvSpPr/>
          <p:nvPr userDrawn="1"/>
        </p:nvSpPr>
        <p:spPr>
          <a:xfrm>
            <a:off x="6254750" y="0"/>
            <a:ext cx="593214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9"/>
            <a:ext cx="5216918" cy="1849438"/>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144631"/>
            <a:ext cx="5216919" cy="3430800"/>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7" name="Picture Placeholder 6">
            <a:extLst>
              <a:ext uri="{FF2B5EF4-FFF2-40B4-BE49-F238E27FC236}">
                <a16:creationId xmlns:a16="http://schemas.microsoft.com/office/drawing/2014/main" id="{EDDDF7E7-9C61-08AC-2B1D-2D3344B30255}"/>
              </a:ext>
            </a:extLst>
          </p:cNvPr>
          <p:cNvSpPr>
            <a:spLocks noGrp="1"/>
          </p:cNvSpPr>
          <p:nvPr>
            <p:ph type="pic" sz="quarter" idx="10" hasCustomPrompt="1"/>
          </p:nvPr>
        </p:nvSpPr>
        <p:spPr>
          <a:xfrm>
            <a:off x="6254750" y="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1" name="Picture Placeholder 6">
            <a:extLst>
              <a:ext uri="{FF2B5EF4-FFF2-40B4-BE49-F238E27FC236}">
                <a16:creationId xmlns:a16="http://schemas.microsoft.com/office/drawing/2014/main" id="{3936D672-C1F4-F41E-8343-3D1C2DF5DA05}"/>
              </a:ext>
            </a:extLst>
          </p:cNvPr>
          <p:cNvSpPr>
            <a:spLocks noGrp="1"/>
          </p:cNvSpPr>
          <p:nvPr>
            <p:ph type="pic" sz="quarter" idx="11" hasCustomPrompt="1"/>
          </p:nvPr>
        </p:nvSpPr>
        <p:spPr>
          <a:xfrm>
            <a:off x="9216891" y="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2" name="Picture Placeholder 6">
            <a:extLst>
              <a:ext uri="{FF2B5EF4-FFF2-40B4-BE49-F238E27FC236}">
                <a16:creationId xmlns:a16="http://schemas.microsoft.com/office/drawing/2014/main" id="{380ADA94-1CC0-5A83-6D1D-026EA8E05AB7}"/>
              </a:ext>
            </a:extLst>
          </p:cNvPr>
          <p:cNvSpPr>
            <a:spLocks noGrp="1"/>
          </p:cNvSpPr>
          <p:nvPr>
            <p:ph type="pic" sz="quarter" idx="12" hasCustomPrompt="1"/>
          </p:nvPr>
        </p:nvSpPr>
        <p:spPr>
          <a:xfrm>
            <a:off x="6254750" y="342720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3" name="Picture Placeholder 6">
            <a:extLst>
              <a:ext uri="{FF2B5EF4-FFF2-40B4-BE49-F238E27FC236}">
                <a16:creationId xmlns:a16="http://schemas.microsoft.com/office/drawing/2014/main" id="{B6525E9B-9107-231C-F01F-A94FBEA2E89F}"/>
              </a:ext>
            </a:extLst>
          </p:cNvPr>
          <p:cNvSpPr>
            <a:spLocks noGrp="1"/>
          </p:cNvSpPr>
          <p:nvPr>
            <p:ph type="pic" sz="quarter" idx="13" hasCustomPrompt="1"/>
          </p:nvPr>
        </p:nvSpPr>
        <p:spPr>
          <a:xfrm>
            <a:off x="9216891" y="342720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Tree>
    <p:extLst>
      <p:ext uri="{BB962C8B-B14F-4D97-AF65-F5344CB8AC3E}">
        <p14:creationId xmlns:p14="http://schemas.microsoft.com/office/powerpoint/2010/main" val="220590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316AC2-F02D-81DC-9F8E-4516FF1A210B}"/>
              </a:ext>
            </a:extLst>
          </p:cNvPr>
          <p:cNvPicPr>
            <a:picLocks noChangeAspect="1"/>
          </p:cNvPicPr>
          <p:nvPr userDrawn="1"/>
        </p:nvPicPr>
        <p:blipFill>
          <a:blip r:embed="rId2"/>
          <a:stretch>
            <a:fillRect/>
          </a:stretch>
        </p:blipFill>
        <p:spPr>
          <a:xfrm>
            <a:off x="5284444" y="236849"/>
            <a:ext cx="6720627" cy="6390000"/>
          </a:xfrm>
          <a:prstGeom prst="rect">
            <a:avLst/>
          </a:prstGeom>
        </p:spPr>
      </p:pic>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5216918"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5216919"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6" name="Text Placeholder 15">
            <a:extLst>
              <a:ext uri="{FF2B5EF4-FFF2-40B4-BE49-F238E27FC236}">
                <a16:creationId xmlns:a16="http://schemas.microsoft.com/office/drawing/2014/main" id="{668CE5CC-B687-03A5-FAE1-58761F82CF95}"/>
              </a:ext>
            </a:extLst>
          </p:cNvPr>
          <p:cNvSpPr>
            <a:spLocks noGrp="1"/>
          </p:cNvSpPr>
          <p:nvPr>
            <p:ph type="body" sz="quarter" idx="10"/>
          </p:nvPr>
        </p:nvSpPr>
        <p:spPr>
          <a:xfrm>
            <a:off x="6799319" y="1481138"/>
            <a:ext cx="4216019" cy="3246437"/>
          </a:xfrm>
        </p:spPr>
        <p:txBody>
          <a:bodyPr>
            <a:noAutofit/>
          </a:bodyPr>
          <a:lstStyle>
            <a:lvl1pPr>
              <a:defRPr sz="1600"/>
            </a:lvl1pPr>
          </a:lstStyle>
          <a:p>
            <a:pPr lvl="0"/>
            <a:endParaRPr lang="en-GB" dirty="0"/>
          </a:p>
        </p:txBody>
      </p:sp>
    </p:spTree>
    <p:extLst>
      <p:ext uri="{BB962C8B-B14F-4D97-AF65-F5344CB8AC3E}">
        <p14:creationId xmlns:p14="http://schemas.microsoft.com/office/powerpoint/2010/main" val="370009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89C23D8-23B0-B6F2-9B30-7A41D149E2C2}"/>
              </a:ext>
            </a:extLst>
          </p:cNvPr>
          <p:cNvSpPr/>
          <p:nvPr userDrawn="1"/>
        </p:nvSpPr>
        <p:spPr>
          <a:xfrm>
            <a:off x="6257581" y="9022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4CC17C59-4C46-CA0E-3FB6-3B8B02CE3B49}"/>
              </a:ext>
            </a:extLst>
          </p:cNvPr>
          <p:cNvSpPr/>
          <p:nvPr userDrawn="1"/>
        </p:nvSpPr>
        <p:spPr>
          <a:xfrm>
            <a:off x="9184931" y="9022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BD294ADF-0797-5A20-A411-74AC972982EC}"/>
              </a:ext>
            </a:extLst>
          </p:cNvPr>
          <p:cNvSpPr/>
          <p:nvPr userDrawn="1"/>
        </p:nvSpPr>
        <p:spPr>
          <a:xfrm>
            <a:off x="6257581" y="38486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4BEC9C21-FF9D-1982-C51D-5D70C685344E}"/>
              </a:ext>
            </a:extLst>
          </p:cNvPr>
          <p:cNvSpPr/>
          <p:nvPr userDrawn="1"/>
        </p:nvSpPr>
        <p:spPr>
          <a:xfrm>
            <a:off x="9184931" y="38486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5216918"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5216919"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7" name="TextBox 16">
            <a:extLst>
              <a:ext uri="{FF2B5EF4-FFF2-40B4-BE49-F238E27FC236}">
                <a16:creationId xmlns:a16="http://schemas.microsoft.com/office/drawing/2014/main" id="{A2D8F094-ACCF-9330-8608-F5125BA0F7F2}"/>
              </a:ext>
            </a:extLst>
          </p:cNvPr>
          <p:cNvSpPr txBox="1"/>
          <p:nvPr userDrawn="1"/>
        </p:nvSpPr>
        <p:spPr>
          <a:xfrm>
            <a:off x="6359796" y="2855346"/>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Email Address</a:t>
            </a:r>
            <a:endParaRPr lang="en-GB" sz="1500" dirty="0">
              <a:effectLst/>
              <a:latin typeface="Arial" panose="020B0604020202020204" pitchFamily="34" charset="0"/>
            </a:endParaRPr>
          </a:p>
        </p:txBody>
      </p:sp>
      <p:sp>
        <p:nvSpPr>
          <p:cNvPr id="18" name="TextBox 17">
            <a:extLst>
              <a:ext uri="{FF2B5EF4-FFF2-40B4-BE49-F238E27FC236}">
                <a16:creationId xmlns:a16="http://schemas.microsoft.com/office/drawing/2014/main" id="{D3529F1C-BDE7-25BC-AFD0-6086A5CBDC24}"/>
              </a:ext>
            </a:extLst>
          </p:cNvPr>
          <p:cNvSpPr txBox="1"/>
          <p:nvPr userDrawn="1"/>
        </p:nvSpPr>
        <p:spPr>
          <a:xfrm>
            <a:off x="9290565" y="2855346"/>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Landline Phone</a:t>
            </a:r>
          </a:p>
        </p:txBody>
      </p:sp>
      <p:sp>
        <p:nvSpPr>
          <p:cNvPr id="19" name="TextBox 18">
            <a:extLst>
              <a:ext uri="{FF2B5EF4-FFF2-40B4-BE49-F238E27FC236}">
                <a16:creationId xmlns:a16="http://schemas.microsoft.com/office/drawing/2014/main" id="{86955611-CB1C-ABE0-E531-E16469229734}"/>
              </a:ext>
            </a:extLst>
          </p:cNvPr>
          <p:cNvSpPr txBox="1"/>
          <p:nvPr userDrawn="1"/>
        </p:nvSpPr>
        <p:spPr>
          <a:xfrm>
            <a:off x="9290565" y="5887715"/>
            <a:ext cx="2454031" cy="369332"/>
          </a:xfrm>
          <a:prstGeom prst="rect">
            <a:avLst/>
          </a:prstGeom>
          <a:noFill/>
        </p:spPr>
        <p:txBody>
          <a:bodyPr wrap="square" lIns="0" tIns="0" rIns="0" bIns="0" rtlCol="0">
            <a:noAutofit/>
          </a:bodyPr>
          <a:lstStyle/>
          <a:p>
            <a:pPr algn="ctr"/>
            <a:r>
              <a:rPr lang="en-GB" sz="1600" b="1" dirty="0">
                <a:effectLst/>
                <a:latin typeface="Arial" panose="020B0604020202020204" pitchFamily="34" charset="0"/>
              </a:rPr>
              <a:t>Home Address</a:t>
            </a:r>
            <a:endParaRPr lang="en-GB" sz="1600" dirty="0">
              <a:effectLst/>
              <a:latin typeface="Arial" panose="020B0604020202020204" pitchFamily="34" charset="0"/>
            </a:endParaRPr>
          </a:p>
        </p:txBody>
      </p:sp>
      <p:sp>
        <p:nvSpPr>
          <p:cNvPr id="20" name="TextBox 19">
            <a:extLst>
              <a:ext uri="{FF2B5EF4-FFF2-40B4-BE49-F238E27FC236}">
                <a16:creationId xmlns:a16="http://schemas.microsoft.com/office/drawing/2014/main" id="{ECD3363B-EBAE-15B1-333D-E4BF5CBE00E9}"/>
              </a:ext>
            </a:extLst>
          </p:cNvPr>
          <p:cNvSpPr txBox="1"/>
          <p:nvPr userDrawn="1"/>
        </p:nvSpPr>
        <p:spPr>
          <a:xfrm>
            <a:off x="6359796" y="5887715"/>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Mobile Number</a:t>
            </a:r>
          </a:p>
        </p:txBody>
      </p:sp>
      <p:pic>
        <p:nvPicPr>
          <p:cNvPr id="27" name="Picture 26">
            <a:extLst>
              <a:ext uri="{FF2B5EF4-FFF2-40B4-BE49-F238E27FC236}">
                <a16:creationId xmlns:a16="http://schemas.microsoft.com/office/drawing/2014/main" id="{637AA953-A607-A920-536C-A96229A0158A}"/>
              </a:ext>
            </a:extLst>
          </p:cNvPr>
          <p:cNvPicPr>
            <a:picLocks noChangeAspect="1"/>
          </p:cNvPicPr>
          <p:nvPr userDrawn="1"/>
        </p:nvPicPr>
        <p:blipFill>
          <a:blip r:embed="rId2"/>
          <a:stretch>
            <a:fillRect/>
          </a:stretch>
        </p:blipFill>
        <p:spPr>
          <a:xfrm>
            <a:off x="7072729" y="1470991"/>
            <a:ext cx="1050725" cy="1152000"/>
          </a:xfrm>
          <a:prstGeom prst="rect">
            <a:avLst/>
          </a:prstGeom>
        </p:spPr>
      </p:pic>
      <p:pic>
        <p:nvPicPr>
          <p:cNvPr id="28" name="Picture 27">
            <a:extLst>
              <a:ext uri="{FF2B5EF4-FFF2-40B4-BE49-F238E27FC236}">
                <a16:creationId xmlns:a16="http://schemas.microsoft.com/office/drawing/2014/main" id="{EFC5E80D-6D84-4628-C263-41C4E743D342}"/>
              </a:ext>
            </a:extLst>
          </p:cNvPr>
          <p:cNvPicPr>
            <a:picLocks noChangeAspect="1"/>
          </p:cNvPicPr>
          <p:nvPr userDrawn="1"/>
        </p:nvPicPr>
        <p:blipFill>
          <a:blip r:embed="rId3"/>
          <a:stretch>
            <a:fillRect/>
          </a:stretch>
        </p:blipFill>
        <p:spPr>
          <a:xfrm>
            <a:off x="10009789" y="1470991"/>
            <a:ext cx="1006418" cy="1152000"/>
          </a:xfrm>
          <a:prstGeom prst="rect">
            <a:avLst/>
          </a:prstGeom>
        </p:spPr>
      </p:pic>
      <p:pic>
        <p:nvPicPr>
          <p:cNvPr id="29" name="Picture 28">
            <a:extLst>
              <a:ext uri="{FF2B5EF4-FFF2-40B4-BE49-F238E27FC236}">
                <a16:creationId xmlns:a16="http://schemas.microsoft.com/office/drawing/2014/main" id="{56967DAB-7071-EB75-500A-D58CE6376123}"/>
              </a:ext>
            </a:extLst>
          </p:cNvPr>
          <p:cNvPicPr>
            <a:picLocks noChangeAspect="1"/>
          </p:cNvPicPr>
          <p:nvPr userDrawn="1"/>
        </p:nvPicPr>
        <p:blipFill>
          <a:blip r:embed="rId4"/>
          <a:stretch>
            <a:fillRect/>
          </a:stretch>
        </p:blipFill>
        <p:spPr>
          <a:xfrm>
            <a:off x="7151356" y="4326115"/>
            <a:ext cx="1018520" cy="1303200"/>
          </a:xfrm>
          <a:prstGeom prst="rect">
            <a:avLst/>
          </a:prstGeom>
        </p:spPr>
      </p:pic>
      <p:pic>
        <p:nvPicPr>
          <p:cNvPr id="30" name="Picture 29">
            <a:extLst>
              <a:ext uri="{FF2B5EF4-FFF2-40B4-BE49-F238E27FC236}">
                <a16:creationId xmlns:a16="http://schemas.microsoft.com/office/drawing/2014/main" id="{957E769B-7324-772A-19D3-D1EBCCFBDAA5}"/>
              </a:ext>
            </a:extLst>
          </p:cNvPr>
          <p:cNvPicPr>
            <a:picLocks noChangeAspect="1"/>
          </p:cNvPicPr>
          <p:nvPr userDrawn="1"/>
        </p:nvPicPr>
        <p:blipFill>
          <a:blip r:embed="rId5"/>
          <a:stretch>
            <a:fillRect/>
          </a:stretch>
        </p:blipFill>
        <p:spPr>
          <a:xfrm>
            <a:off x="10030159" y="4428168"/>
            <a:ext cx="1050952" cy="1101600"/>
          </a:xfrm>
          <a:prstGeom prst="rect">
            <a:avLst/>
          </a:prstGeom>
        </p:spPr>
      </p:pic>
    </p:spTree>
    <p:extLst>
      <p:ext uri="{BB962C8B-B14F-4D97-AF65-F5344CB8AC3E}">
        <p14:creationId xmlns:p14="http://schemas.microsoft.com/office/powerpoint/2010/main" val="33758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6071560"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6071561"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pic>
        <p:nvPicPr>
          <p:cNvPr id="30" name="Picture 29">
            <a:extLst>
              <a:ext uri="{FF2B5EF4-FFF2-40B4-BE49-F238E27FC236}">
                <a16:creationId xmlns:a16="http://schemas.microsoft.com/office/drawing/2014/main" id="{DBB057FB-331A-1BB1-0030-D70926895750}"/>
              </a:ext>
            </a:extLst>
          </p:cNvPr>
          <p:cNvPicPr>
            <a:picLocks noChangeAspect="1"/>
          </p:cNvPicPr>
          <p:nvPr userDrawn="1"/>
        </p:nvPicPr>
        <p:blipFill>
          <a:blip r:embed="rId2"/>
          <a:stretch>
            <a:fillRect/>
          </a:stretch>
        </p:blipFill>
        <p:spPr>
          <a:xfrm>
            <a:off x="6393293" y="1258349"/>
            <a:ext cx="5305014" cy="5032800"/>
          </a:xfrm>
          <a:prstGeom prst="rect">
            <a:avLst/>
          </a:prstGeom>
        </p:spPr>
      </p:pic>
    </p:spTree>
    <p:extLst>
      <p:ext uri="{BB962C8B-B14F-4D97-AF65-F5344CB8AC3E}">
        <p14:creationId xmlns:p14="http://schemas.microsoft.com/office/powerpoint/2010/main" val="573119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E87A2-80B8-064F-54D3-0D18F6C1796A}"/>
              </a:ext>
            </a:extLst>
          </p:cNvPr>
          <p:cNvSpPr>
            <a:spLocks noGrp="1"/>
          </p:cNvSpPr>
          <p:nvPr>
            <p:ph type="title"/>
          </p:nvPr>
        </p:nvSpPr>
        <p:spPr>
          <a:xfrm>
            <a:off x="321733" y="902229"/>
            <a:ext cx="11548534" cy="1849438"/>
          </a:xfrm>
          <a:prstGeom prst="rect">
            <a:avLst/>
          </a:prstGeom>
        </p:spPr>
        <p:txBody>
          <a:bodyPr vert="horz" lIns="0" tIns="0" rIns="0" bIns="0" rtlCol="0" anchor="t" anchorCtr="0">
            <a:noAutofit/>
          </a:bodyPr>
          <a:lstStyle/>
          <a:p>
            <a:r>
              <a:rPr lang="en-GB" dirty="0"/>
              <a:t>Heading style</a:t>
            </a:r>
          </a:p>
        </p:txBody>
      </p:sp>
      <p:sp>
        <p:nvSpPr>
          <p:cNvPr id="3" name="Text Placeholder 2">
            <a:extLst>
              <a:ext uri="{FF2B5EF4-FFF2-40B4-BE49-F238E27FC236}">
                <a16:creationId xmlns:a16="http://schemas.microsoft.com/office/drawing/2014/main" id="{162A92B7-54C8-432A-8D57-E8357E323F66}"/>
              </a:ext>
            </a:extLst>
          </p:cNvPr>
          <p:cNvSpPr>
            <a:spLocks noGrp="1"/>
          </p:cNvSpPr>
          <p:nvPr>
            <p:ph type="body" idx="1"/>
          </p:nvPr>
        </p:nvSpPr>
        <p:spPr>
          <a:xfrm>
            <a:off x="321732" y="3144631"/>
            <a:ext cx="11548533" cy="3111613"/>
          </a:xfrm>
          <a:prstGeom prst="rect">
            <a:avLst/>
          </a:prstGeom>
        </p:spPr>
        <p:txBody>
          <a:bodyPr vert="horz" lIns="0" tIns="0" rIns="0" bIns="0" rtlCol="0">
            <a:norm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4" name="Date Placeholder 3">
            <a:extLst>
              <a:ext uri="{FF2B5EF4-FFF2-40B4-BE49-F238E27FC236}">
                <a16:creationId xmlns:a16="http://schemas.microsoft.com/office/drawing/2014/main" id="{24C513C3-FE90-A658-20FB-50BDF0A53612}"/>
              </a:ext>
            </a:extLst>
          </p:cNvPr>
          <p:cNvSpPr>
            <a:spLocks noGrp="1"/>
          </p:cNvSpPr>
          <p:nvPr>
            <p:ph type="dt" sz="half" idx="2"/>
          </p:nvPr>
        </p:nvSpPr>
        <p:spPr>
          <a:xfrm>
            <a:off x="1233768" y="6480736"/>
            <a:ext cx="1402976" cy="236630"/>
          </a:xfrm>
          <a:prstGeom prst="rect">
            <a:avLst/>
          </a:prstGeom>
        </p:spPr>
        <p:txBody>
          <a:bodyPr vert="horz" lIns="0" tIns="0" rIns="0" bIns="0" rtlCol="0" anchor="b" anchorCtr="0"/>
          <a:lstStyle>
            <a:lvl1pPr algn="l">
              <a:defRPr sz="900">
                <a:solidFill>
                  <a:schemeClr val="bg1"/>
                </a:solidFill>
              </a:defRPr>
            </a:lvl1pPr>
          </a:lstStyle>
          <a:p>
            <a:fld id="{DF8C5D61-7B55-FD43-801A-E20532775AC8}" type="datetimeFigureOut">
              <a:rPr lang="en-GB" smtClean="0"/>
              <a:pPr/>
              <a:t>23/04/2024</a:t>
            </a:fld>
            <a:endParaRPr lang="en-GB" dirty="0"/>
          </a:p>
        </p:txBody>
      </p:sp>
      <p:sp>
        <p:nvSpPr>
          <p:cNvPr id="5" name="Footer Placeholder 4">
            <a:extLst>
              <a:ext uri="{FF2B5EF4-FFF2-40B4-BE49-F238E27FC236}">
                <a16:creationId xmlns:a16="http://schemas.microsoft.com/office/drawing/2014/main" id="{2340A7C4-092A-E0D7-E375-38C7108E43E4}"/>
              </a:ext>
            </a:extLst>
          </p:cNvPr>
          <p:cNvSpPr>
            <a:spLocks noGrp="1"/>
          </p:cNvSpPr>
          <p:nvPr>
            <p:ph type="ftr" sz="quarter" idx="3"/>
          </p:nvPr>
        </p:nvSpPr>
        <p:spPr>
          <a:xfrm>
            <a:off x="2700618" y="6480736"/>
            <a:ext cx="2311773" cy="236630"/>
          </a:xfrm>
          <a:prstGeom prst="rect">
            <a:avLst/>
          </a:prstGeom>
        </p:spPr>
        <p:txBody>
          <a:bodyPr vert="horz" lIns="0" tIns="0" rIns="0" bIns="0" rtlCol="0" anchor="b" anchorCtr="0"/>
          <a:lstStyle>
            <a:lvl1pPr algn="l">
              <a:defRPr sz="90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3095C49-5F3D-5AEA-11AA-C44B12194FFB}"/>
              </a:ext>
            </a:extLst>
          </p:cNvPr>
          <p:cNvSpPr>
            <a:spLocks noGrp="1"/>
          </p:cNvSpPr>
          <p:nvPr>
            <p:ph type="sldNum" sz="quarter" idx="4"/>
          </p:nvPr>
        </p:nvSpPr>
        <p:spPr>
          <a:xfrm>
            <a:off x="321732" y="6484844"/>
            <a:ext cx="848162" cy="236630"/>
          </a:xfrm>
          <a:prstGeom prst="rect">
            <a:avLst/>
          </a:prstGeom>
        </p:spPr>
        <p:txBody>
          <a:bodyPr vert="horz" lIns="0" tIns="0" rIns="0" bIns="0" rtlCol="0" anchor="b" anchorCtr="0"/>
          <a:lstStyle>
            <a:lvl1pPr algn="l">
              <a:defRPr sz="900">
                <a:solidFill>
                  <a:schemeClr val="bg1"/>
                </a:solidFill>
              </a:defRPr>
            </a:lvl1pPr>
          </a:lstStyle>
          <a:p>
            <a:fld id="{0B25F0CC-EEBC-7446-B4DE-1E22B5E8DF11}" type="slidenum">
              <a:rPr lang="en-GB" smtClean="0"/>
              <a:pPr/>
              <a:t>‹#›</a:t>
            </a:fld>
            <a:endParaRPr lang="en-GB" dirty="0"/>
          </a:p>
        </p:txBody>
      </p:sp>
    </p:spTree>
    <p:extLst>
      <p:ext uri="{BB962C8B-B14F-4D97-AF65-F5344CB8AC3E}">
        <p14:creationId xmlns:p14="http://schemas.microsoft.com/office/powerpoint/2010/main" val="323854462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80000"/>
        </a:lnSpc>
        <a:spcBef>
          <a:spcPct val="0"/>
        </a:spcBef>
        <a:buNone/>
        <a:defRPr sz="5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spcAft>
          <a:spcPts val="800"/>
        </a:spcAft>
        <a:buFontTx/>
        <a:buNone/>
        <a:defRPr sz="14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800"/>
        </a:spcAft>
        <a:buFontTx/>
        <a:buNone/>
        <a:defRPr sz="2000" kern="1200">
          <a:solidFill>
            <a:schemeClr val="tx1"/>
          </a:solidFill>
          <a:latin typeface="+mn-lt"/>
          <a:ea typeface="+mn-ea"/>
          <a:cs typeface="+mn-cs"/>
        </a:defRPr>
      </a:lvl2pPr>
      <a:lvl3pPr marL="144000" indent="-144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44000" indent="-144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88000" indent="-144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80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156E65-9BEC-DA83-C37F-5A174C12EB41}"/>
              </a:ext>
            </a:extLst>
          </p:cNvPr>
          <p:cNvSpPr>
            <a:spLocks noGrp="1"/>
          </p:cNvSpPr>
          <p:nvPr>
            <p:ph type="title"/>
          </p:nvPr>
        </p:nvSpPr>
        <p:spPr/>
        <p:txBody>
          <a:bodyPr/>
          <a:lstStyle/>
          <a:p>
            <a:r>
              <a:rPr lang="en-GB" b="1" dirty="0">
                <a:effectLst/>
                <a:latin typeface="Arial" panose="020B0604020202020204" pitchFamily="34" charset="0"/>
              </a:rPr>
              <a:t>1:</a:t>
            </a:r>
            <a:br>
              <a:rPr lang="en-GB" b="1" dirty="0">
                <a:effectLst/>
                <a:latin typeface="Arial" panose="020B0604020202020204" pitchFamily="34" charset="0"/>
              </a:rPr>
            </a:br>
            <a:r>
              <a:rPr lang="en-GB" b="1" dirty="0">
                <a:effectLst/>
                <a:latin typeface="Arial" panose="020B0604020202020204" pitchFamily="34" charset="0"/>
              </a:rPr>
              <a:t>What is the Graduate </a:t>
            </a:r>
            <a:br>
              <a:rPr lang="en-GB" dirty="0">
                <a:effectLst/>
                <a:latin typeface="Arial" panose="020B0604020202020204" pitchFamily="34" charset="0"/>
              </a:rPr>
            </a:br>
            <a:r>
              <a:rPr lang="en-GB" b="1" dirty="0">
                <a:effectLst/>
                <a:latin typeface="Arial" panose="020B0604020202020204" pitchFamily="34" charset="0"/>
              </a:rPr>
              <a:t>Outcomes survey?</a:t>
            </a:r>
            <a:endParaRPr lang="en-GB" dirty="0"/>
          </a:p>
        </p:txBody>
      </p:sp>
      <p:sp>
        <p:nvSpPr>
          <p:cNvPr id="9" name="Content Placeholder 8">
            <a:extLst>
              <a:ext uri="{FF2B5EF4-FFF2-40B4-BE49-F238E27FC236}">
                <a16:creationId xmlns:a16="http://schemas.microsoft.com/office/drawing/2014/main" id="{827D69BE-D2B9-E3DB-11FB-C3EA9AA8E145}"/>
              </a:ext>
            </a:extLst>
          </p:cNvPr>
          <p:cNvSpPr>
            <a:spLocks noGrp="1"/>
          </p:cNvSpPr>
          <p:nvPr>
            <p:ph idx="10"/>
          </p:nvPr>
        </p:nvSpPr>
        <p:spPr/>
        <p:txBody>
          <a:bodyPr/>
          <a:lstStyle/>
          <a:p>
            <a:r>
              <a:rPr lang="en-GB" dirty="0"/>
              <a:t>We ask graduates about their perspectives and outcomes, 15 months after completing their studies. This enables us to build a national picture that UK universities and colleges use to innovate and improve their own services. </a:t>
            </a:r>
          </a:p>
          <a:p>
            <a:r>
              <a:rPr lang="en-GB" dirty="0"/>
              <a:t>Prospects and The Complete University Guide use Graduate Outcomes data to </a:t>
            </a:r>
            <a:br>
              <a:rPr lang="en-GB" dirty="0"/>
            </a:br>
            <a:r>
              <a:rPr lang="en-GB" dirty="0"/>
              <a:t>help students like yourself make decisions about their future. So, when the time </a:t>
            </a:r>
            <a:br>
              <a:rPr lang="en-GB" dirty="0"/>
            </a:br>
            <a:r>
              <a:rPr lang="en-GB" dirty="0"/>
              <a:t>comes, make your voice count. </a:t>
            </a:r>
          </a:p>
          <a:p>
            <a:r>
              <a:rPr lang="en-GB" b="1" dirty="0"/>
              <a:t>Take the Graduate Outcomes survey </a:t>
            </a:r>
            <a:br>
              <a:rPr lang="en-GB" b="1" dirty="0"/>
            </a:br>
            <a:r>
              <a:rPr lang="en-GB" b="1" dirty="0"/>
              <a:t>to empower the students of tomorrow. </a:t>
            </a:r>
          </a:p>
        </p:txBody>
      </p:sp>
      <p:sp>
        <p:nvSpPr>
          <p:cNvPr id="10" name="Content Placeholder 9">
            <a:extLst>
              <a:ext uri="{FF2B5EF4-FFF2-40B4-BE49-F238E27FC236}">
                <a16:creationId xmlns:a16="http://schemas.microsoft.com/office/drawing/2014/main" id="{AA4CE299-433E-0A5E-EFE2-09185CAE2A47}"/>
              </a:ext>
            </a:extLst>
          </p:cNvPr>
          <p:cNvSpPr>
            <a:spLocks noGrp="1"/>
          </p:cNvSpPr>
          <p:nvPr>
            <p:ph idx="11"/>
          </p:nvPr>
        </p:nvSpPr>
        <p:spPr/>
        <p:txBody>
          <a:bodyPr/>
          <a:lstStyle/>
          <a:p>
            <a:pPr lvl="1"/>
            <a:r>
              <a:rPr lang="en-GB" dirty="0"/>
              <a:t>The Graduate Outcomes </a:t>
            </a:r>
            <a:br>
              <a:rPr lang="en-GB" dirty="0"/>
            </a:br>
            <a:r>
              <a:rPr lang="en-GB" dirty="0"/>
              <a:t>survey exists to improve the experience of future students.</a:t>
            </a:r>
          </a:p>
        </p:txBody>
      </p:sp>
      <p:sp>
        <p:nvSpPr>
          <p:cNvPr id="13" name="TextBox 12">
            <a:extLst>
              <a:ext uri="{FF2B5EF4-FFF2-40B4-BE49-F238E27FC236}">
                <a16:creationId xmlns:a16="http://schemas.microsoft.com/office/drawing/2014/main" id="{2E45B7E2-1D0D-CC0D-65FB-D15CB2BE778E}"/>
              </a:ext>
            </a:extLst>
          </p:cNvPr>
          <p:cNvSpPr txBox="1"/>
          <p:nvPr/>
        </p:nvSpPr>
        <p:spPr>
          <a:xfrm>
            <a:off x="1500684" y="2387545"/>
            <a:ext cx="822386" cy="299166"/>
          </a:xfrm>
          <a:prstGeom prst="rect">
            <a:avLst/>
          </a:prstGeom>
          <a:noFill/>
        </p:spPr>
        <p:txBody>
          <a:bodyPr wrap="square" lIns="0" tIns="0" rIns="0" bIns="0" rtlCol="0">
            <a:noAutofit/>
          </a:bodyPr>
          <a:lstStyle/>
          <a:p>
            <a:pPr algn="ctr"/>
            <a:r>
              <a:rPr lang="en-GB" sz="1650" dirty="0">
                <a:solidFill>
                  <a:schemeClr val="bg1"/>
                </a:solidFill>
              </a:rPr>
              <a:t>approx.</a:t>
            </a:r>
          </a:p>
        </p:txBody>
      </p:sp>
      <p:sp>
        <p:nvSpPr>
          <p:cNvPr id="14" name="TextBox 13">
            <a:extLst>
              <a:ext uri="{FF2B5EF4-FFF2-40B4-BE49-F238E27FC236}">
                <a16:creationId xmlns:a16="http://schemas.microsoft.com/office/drawing/2014/main" id="{A6E6258E-BCE5-0560-8CF1-C94A14EFD566}"/>
              </a:ext>
            </a:extLst>
          </p:cNvPr>
          <p:cNvSpPr txBox="1"/>
          <p:nvPr/>
        </p:nvSpPr>
        <p:spPr>
          <a:xfrm>
            <a:off x="842356" y="2639436"/>
            <a:ext cx="2142794" cy="884006"/>
          </a:xfrm>
          <a:prstGeom prst="rect">
            <a:avLst/>
          </a:prstGeom>
          <a:noFill/>
        </p:spPr>
        <p:txBody>
          <a:bodyPr wrap="square" lIns="0" tIns="0" rIns="0" bIns="0" rtlCol="0">
            <a:noAutofit/>
          </a:bodyPr>
          <a:lstStyle/>
          <a:p>
            <a:pPr algn="ctr"/>
            <a:r>
              <a:rPr lang="en-GB" sz="6200" b="1" dirty="0">
                <a:solidFill>
                  <a:schemeClr val="bg1"/>
                </a:solidFill>
              </a:rPr>
              <a:t>8</a:t>
            </a:r>
            <a:r>
              <a:rPr lang="en-GB" sz="6200" b="1">
                <a:solidFill>
                  <a:schemeClr val="bg1"/>
                </a:solidFill>
              </a:rPr>
              <a:t>50</a:t>
            </a:r>
            <a:r>
              <a:rPr lang="en-GB" sz="4300" b="1">
                <a:solidFill>
                  <a:schemeClr val="bg1"/>
                </a:solidFill>
              </a:rPr>
              <a:t>K</a:t>
            </a:r>
            <a:endParaRPr lang="en-GB" sz="4300" b="1" dirty="0">
              <a:solidFill>
                <a:schemeClr val="bg1"/>
              </a:solidFill>
            </a:endParaRPr>
          </a:p>
        </p:txBody>
      </p:sp>
      <p:sp>
        <p:nvSpPr>
          <p:cNvPr id="15" name="TextBox 14">
            <a:extLst>
              <a:ext uri="{FF2B5EF4-FFF2-40B4-BE49-F238E27FC236}">
                <a16:creationId xmlns:a16="http://schemas.microsoft.com/office/drawing/2014/main" id="{57513E83-2537-136A-5A7D-C2DDB755610E}"/>
              </a:ext>
            </a:extLst>
          </p:cNvPr>
          <p:cNvSpPr txBox="1"/>
          <p:nvPr/>
        </p:nvSpPr>
        <p:spPr>
          <a:xfrm>
            <a:off x="958749" y="3559677"/>
            <a:ext cx="1922137" cy="669867"/>
          </a:xfrm>
          <a:prstGeom prst="rect">
            <a:avLst/>
          </a:prstGeom>
          <a:noFill/>
        </p:spPr>
        <p:txBody>
          <a:bodyPr wrap="square" lIns="0" tIns="0" rIns="0" bIns="0" rtlCol="0">
            <a:noAutofit/>
          </a:bodyPr>
          <a:lstStyle/>
          <a:p>
            <a:pPr algn="ctr">
              <a:lnSpc>
                <a:spcPct val="90000"/>
              </a:lnSpc>
            </a:pPr>
            <a:r>
              <a:rPr lang="en-GB" sz="1650" dirty="0">
                <a:solidFill>
                  <a:schemeClr val="bg1"/>
                </a:solidFill>
                <a:effectLst/>
                <a:latin typeface="Arial" panose="020B0604020202020204" pitchFamily="34" charset="0"/>
              </a:rPr>
              <a:t>graduates surveyed</a:t>
            </a:r>
            <a:br>
              <a:rPr lang="en-GB" sz="1650" dirty="0">
                <a:solidFill>
                  <a:schemeClr val="bg1"/>
                </a:solidFill>
                <a:effectLst/>
                <a:latin typeface="Arial" panose="020B0604020202020204" pitchFamily="34" charset="0"/>
              </a:rPr>
            </a:br>
            <a:r>
              <a:rPr lang="en-GB" sz="1650" dirty="0">
                <a:solidFill>
                  <a:schemeClr val="bg1"/>
                </a:solidFill>
                <a:effectLst/>
                <a:latin typeface="Arial" panose="020B0604020202020204" pitchFamily="34" charset="0"/>
              </a:rPr>
              <a:t>each year</a:t>
            </a:r>
          </a:p>
        </p:txBody>
      </p:sp>
    </p:spTree>
    <p:extLst>
      <p:ext uri="{BB962C8B-B14F-4D97-AF65-F5344CB8AC3E}">
        <p14:creationId xmlns:p14="http://schemas.microsoft.com/office/powerpoint/2010/main" val="363544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BABC-3640-8BC0-0612-A284C3B29C0B}"/>
              </a:ext>
            </a:extLst>
          </p:cNvPr>
          <p:cNvSpPr>
            <a:spLocks noGrp="1"/>
          </p:cNvSpPr>
          <p:nvPr>
            <p:ph type="title"/>
          </p:nvPr>
        </p:nvSpPr>
        <p:spPr/>
        <p:txBody>
          <a:bodyPr/>
          <a:lstStyle/>
          <a:p>
            <a:r>
              <a:rPr lang="en-GB" b="1" dirty="0">
                <a:effectLst/>
                <a:latin typeface="Arial" panose="020B0604020202020204" pitchFamily="34" charset="0"/>
              </a:rPr>
              <a:t>2:</a:t>
            </a:r>
            <a:br>
              <a:rPr lang="en-GB" b="1" dirty="0">
                <a:effectLst/>
                <a:latin typeface="Arial" panose="020B0604020202020204" pitchFamily="34" charset="0"/>
              </a:rPr>
            </a:br>
            <a:r>
              <a:rPr lang="en-GB" b="1" dirty="0">
                <a:effectLst/>
                <a:latin typeface="Arial" panose="020B0604020202020204" pitchFamily="34" charset="0"/>
              </a:rPr>
              <a:t>What’s in </a:t>
            </a:r>
            <a:br>
              <a:rPr lang="en-GB" dirty="0">
                <a:effectLst/>
                <a:latin typeface="Arial" panose="020B0604020202020204" pitchFamily="34" charset="0"/>
              </a:rPr>
            </a:br>
            <a:r>
              <a:rPr lang="en-GB" b="1" dirty="0">
                <a:effectLst/>
                <a:latin typeface="Arial" panose="020B0604020202020204" pitchFamily="34" charset="0"/>
              </a:rPr>
              <a:t>it for me?</a:t>
            </a:r>
            <a:endParaRPr lang="en-GB" dirty="0"/>
          </a:p>
        </p:txBody>
      </p:sp>
      <p:sp>
        <p:nvSpPr>
          <p:cNvPr id="3" name="Content Placeholder 2">
            <a:extLst>
              <a:ext uri="{FF2B5EF4-FFF2-40B4-BE49-F238E27FC236}">
                <a16:creationId xmlns:a16="http://schemas.microsoft.com/office/drawing/2014/main" id="{0E268A68-3513-825A-9FDE-B593A4B3343D}"/>
              </a:ext>
            </a:extLst>
          </p:cNvPr>
          <p:cNvSpPr>
            <a:spLocks noGrp="1"/>
          </p:cNvSpPr>
          <p:nvPr>
            <p:ph idx="1"/>
          </p:nvPr>
        </p:nvSpPr>
        <p:spPr>
          <a:xfrm>
            <a:off x="321733" y="3144631"/>
            <a:ext cx="4399558" cy="3430800"/>
          </a:xfrm>
        </p:spPr>
        <p:txBody>
          <a:bodyPr>
            <a:normAutofit/>
          </a:bodyPr>
          <a:lstStyle/>
          <a:p>
            <a:pPr lvl="1"/>
            <a:r>
              <a:rPr lang="en-GB" dirty="0"/>
              <a:t>The Graduate Outcomes survey produces vital data to help students </a:t>
            </a:r>
            <a:br>
              <a:rPr lang="en-GB" dirty="0"/>
            </a:br>
            <a:r>
              <a:rPr lang="en-GB" dirty="0"/>
              <a:t>just like you make important decisions about their education and future.</a:t>
            </a:r>
          </a:p>
          <a:p>
            <a:r>
              <a:rPr lang="en-GB" dirty="0"/>
              <a:t>Take the Graduate Outcomes </a:t>
            </a:r>
            <a:br>
              <a:rPr lang="en-GB" dirty="0"/>
            </a:br>
            <a:r>
              <a:rPr lang="en-GB" dirty="0"/>
              <a:t>survey to empower the </a:t>
            </a:r>
            <a:br>
              <a:rPr lang="en-GB" dirty="0"/>
            </a:br>
            <a:r>
              <a:rPr lang="en-GB" dirty="0"/>
              <a:t>students of tomorrow.</a:t>
            </a:r>
          </a:p>
          <a:p>
            <a:r>
              <a:rPr lang="en-GB" b="1" dirty="0"/>
              <a:t>Make your voice count.</a:t>
            </a:r>
            <a:br>
              <a:rPr lang="en-GB" b="1" dirty="0"/>
            </a:br>
            <a:r>
              <a:rPr lang="en-GB" b="1" dirty="0"/>
              <a:t>Become a part of the community.  </a:t>
            </a:r>
          </a:p>
          <a:p>
            <a:pPr lvl="1"/>
            <a:endParaRPr lang="en-GB" dirty="0"/>
          </a:p>
        </p:txBody>
      </p:sp>
      <p:pic>
        <p:nvPicPr>
          <p:cNvPr id="20" name="Picture Placeholder 19" descr="A person with a beard and glasses&#10;&#10;Description automatically generated">
            <a:extLst>
              <a:ext uri="{FF2B5EF4-FFF2-40B4-BE49-F238E27FC236}">
                <a16:creationId xmlns:a16="http://schemas.microsoft.com/office/drawing/2014/main" id="{6DD06658-76C8-5B8B-1FCB-EB72399AD493}"/>
              </a:ext>
            </a:extLst>
          </p:cNvPr>
          <p:cNvPicPr>
            <a:picLocks noGrp="1" noChangeAspect="1"/>
          </p:cNvPicPr>
          <p:nvPr>
            <p:ph type="pic" sz="quarter" idx="10"/>
          </p:nvPr>
        </p:nvPicPr>
        <p:blipFill>
          <a:blip r:embed="rId3"/>
          <a:srcRect l="207" r="207"/>
          <a:stretch>
            <a:fillRect/>
          </a:stretch>
        </p:blipFill>
        <p:spPr/>
      </p:pic>
      <p:pic>
        <p:nvPicPr>
          <p:cNvPr id="22" name="Picture Placeholder 21" descr="A person smiling at the camera&#10;&#10;Description automatically generated">
            <a:extLst>
              <a:ext uri="{FF2B5EF4-FFF2-40B4-BE49-F238E27FC236}">
                <a16:creationId xmlns:a16="http://schemas.microsoft.com/office/drawing/2014/main" id="{FBEC248C-F3D5-E457-CFDA-9CE04A33DCC1}"/>
              </a:ext>
            </a:extLst>
          </p:cNvPr>
          <p:cNvPicPr>
            <a:picLocks noGrp="1" noChangeAspect="1"/>
          </p:cNvPicPr>
          <p:nvPr>
            <p:ph type="pic" sz="quarter" idx="11"/>
          </p:nvPr>
        </p:nvPicPr>
        <p:blipFill>
          <a:blip r:embed="rId4"/>
          <a:srcRect t="164" b="164"/>
          <a:stretch>
            <a:fillRect/>
          </a:stretch>
        </p:blipFill>
        <p:spPr/>
      </p:pic>
      <p:pic>
        <p:nvPicPr>
          <p:cNvPr id="24" name="Picture Placeholder 23" descr="A person holding a cup&#10;&#10;Description automatically generated">
            <a:extLst>
              <a:ext uri="{FF2B5EF4-FFF2-40B4-BE49-F238E27FC236}">
                <a16:creationId xmlns:a16="http://schemas.microsoft.com/office/drawing/2014/main" id="{68EE1259-156A-38F4-22CA-A781D864FD06}"/>
              </a:ext>
            </a:extLst>
          </p:cNvPr>
          <p:cNvPicPr>
            <a:picLocks noGrp="1" noChangeAspect="1"/>
          </p:cNvPicPr>
          <p:nvPr>
            <p:ph type="pic" sz="quarter" idx="12"/>
          </p:nvPr>
        </p:nvPicPr>
        <p:blipFill>
          <a:blip r:embed="rId5"/>
          <a:srcRect t="164" b="164"/>
          <a:stretch>
            <a:fillRect/>
          </a:stretch>
        </p:blipFill>
        <p:spPr/>
      </p:pic>
      <p:pic>
        <p:nvPicPr>
          <p:cNvPr id="26" name="Picture Placeholder 25">
            <a:extLst>
              <a:ext uri="{FF2B5EF4-FFF2-40B4-BE49-F238E27FC236}">
                <a16:creationId xmlns:a16="http://schemas.microsoft.com/office/drawing/2014/main" id="{2C42496D-578F-1BC1-F0BE-387E969F7B5F}"/>
              </a:ext>
            </a:extLst>
          </p:cNvPr>
          <p:cNvPicPr>
            <a:picLocks noGrp="1" noChangeAspect="1"/>
          </p:cNvPicPr>
          <p:nvPr>
            <p:ph type="pic" sz="quarter" idx="13"/>
          </p:nvPr>
        </p:nvPicPr>
        <p:blipFill>
          <a:blip r:embed="rId6"/>
          <a:srcRect l="28" r="28"/>
          <a:stretch/>
        </p:blipFill>
        <p:spPr/>
      </p:pic>
      <p:pic>
        <p:nvPicPr>
          <p:cNvPr id="15" name="Picture 14">
            <a:extLst>
              <a:ext uri="{FF2B5EF4-FFF2-40B4-BE49-F238E27FC236}">
                <a16:creationId xmlns:a16="http://schemas.microsoft.com/office/drawing/2014/main" id="{3D0D8235-99ED-65A2-15D2-35DFAFCB26F5}"/>
              </a:ext>
            </a:extLst>
          </p:cNvPr>
          <p:cNvPicPr>
            <a:picLocks noChangeAspect="1"/>
          </p:cNvPicPr>
          <p:nvPr/>
        </p:nvPicPr>
        <p:blipFill>
          <a:blip r:embed="rId7"/>
          <a:stretch>
            <a:fillRect/>
          </a:stretch>
        </p:blipFill>
        <p:spPr>
          <a:xfrm>
            <a:off x="7682600" y="2694678"/>
            <a:ext cx="3424235" cy="1512000"/>
          </a:xfrm>
          <a:prstGeom prst="rect">
            <a:avLst/>
          </a:prstGeom>
        </p:spPr>
      </p:pic>
    </p:spTree>
    <p:extLst>
      <p:ext uri="{BB962C8B-B14F-4D97-AF65-F5344CB8AC3E}">
        <p14:creationId xmlns:p14="http://schemas.microsoft.com/office/powerpoint/2010/main" val="275524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BABC-3640-8BC0-0612-A284C3B29C0B}"/>
              </a:ext>
            </a:extLst>
          </p:cNvPr>
          <p:cNvSpPr>
            <a:spLocks noGrp="1"/>
          </p:cNvSpPr>
          <p:nvPr>
            <p:ph type="title"/>
          </p:nvPr>
        </p:nvSpPr>
        <p:spPr/>
        <p:txBody>
          <a:bodyPr/>
          <a:lstStyle/>
          <a:p>
            <a:r>
              <a:rPr lang="en-GB" b="1" dirty="0">
                <a:effectLst/>
                <a:latin typeface="Arial" panose="020B0604020202020204" pitchFamily="34" charset="0"/>
              </a:rPr>
              <a:t>3:</a:t>
            </a:r>
            <a:br>
              <a:rPr lang="en-GB" b="1" dirty="0">
                <a:effectLst/>
                <a:latin typeface="Arial" panose="020B0604020202020204" pitchFamily="34" charset="0"/>
              </a:rPr>
            </a:br>
            <a:r>
              <a:rPr lang="en-GB" b="1" dirty="0">
                <a:effectLst/>
                <a:latin typeface="Arial" panose="020B0604020202020204" pitchFamily="34" charset="0"/>
              </a:rPr>
              <a:t>What’s in it for </a:t>
            </a:r>
            <a:br>
              <a:rPr lang="en-GB" b="1" dirty="0">
                <a:effectLst/>
                <a:latin typeface="Arial" panose="020B0604020202020204" pitchFamily="34" charset="0"/>
              </a:rPr>
            </a:br>
            <a:r>
              <a:rPr lang="en-GB" b="0" dirty="0">
                <a:solidFill>
                  <a:schemeClr val="accent6"/>
                </a:solidFill>
                <a:effectLst/>
                <a:latin typeface="Arial" panose="020B0604020202020204" pitchFamily="34" charset="0"/>
              </a:rPr>
              <a:t>{Provider Name}</a:t>
            </a:r>
            <a:r>
              <a:rPr lang="en-GB" b="1" dirty="0">
                <a:effectLst/>
                <a:latin typeface="Arial" panose="020B0604020202020204" pitchFamily="34" charset="0"/>
              </a:rPr>
              <a:t>?</a:t>
            </a:r>
            <a:br>
              <a:rPr lang="en-GB" b="1" dirty="0">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0E268A68-3513-825A-9FDE-B593A4B3343D}"/>
              </a:ext>
            </a:extLst>
          </p:cNvPr>
          <p:cNvSpPr>
            <a:spLocks noGrp="1"/>
          </p:cNvSpPr>
          <p:nvPr>
            <p:ph idx="1"/>
          </p:nvPr>
        </p:nvSpPr>
        <p:spPr>
          <a:xfrm>
            <a:off x="321732" y="3144631"/>
            <a:ext cx="4760407" cy="3430800"/>
          </a:xfrm>
        </p:spPr>
        <p:txBody>
          <a:bodyPr>
            <a:normAutofit/>
          </a:bodyPr>
          <a:lstStyle/>
          <a:p>
            <a:pPr lvl="1"/>
            <a:r>
              <a:rPr lang="en-GB" dirty="0"/>
              <a:t>The Graduate Outcomes survey: </a:t>
            </a:r>
          </a:p>
          <a:p>
            <a:pPr lvl="2"/>
            <a:r>
              <a:rPr lang="en-GB" dirty="0">
                <a:solidFill>
                  <a:schemeClr val="accent6"/>
                </a:solidFill>
              </a:rPr>
              <a:t>Allows us to improve our courses</a:t>
            </a:r>
          </a:p>
          <a:p>
            <a:pPr lvl="2"/>
            <a:r>
              <a:rPr lang="en-GB" dirty="0">
                <a:solidFill>
                  <a:schemeClr val="accent6"/>
                </a:solidFill>
              </a:rPr>
              <a:t>Makes a positive difference to students</a:t>
            </a:r>
          </a:p>
          <a:p>
            <a:pPr lvl="2"/>
            <a:r>
              <a:rPr lang="en-GB" dirty="0">
                <a:solidFill>
                  <a:schemeClr val="accent6"/>
                </a:solidFill>
              </a:rPr>
              <a:t>Helps us to attract new students</a:t>
            </a:r>
          </a:p>
          <a:p>
            <a:pPr lvl="2"/>
            <a:r>
              <a:rPr lang="en-GB" dirty="0">
                <a:solidFill>
                  <a:schemeClr val="accent6"/>
                </a:solidFill>
              </a:rPr>
              <a:t>Prepares graduates for the ever- changing employment market</a:t>
            </a:r>
          </a:p>
        </p:txBody>
      </p:sp>
      <p:pic>
        <p:nvPicPr>
          <p:cNvPr id="10" name="Picture Placeholder 9" descr="A person wearing a hat and jacket&#10;&#10;Description automatically generated">
            <a:extLst>
              <a:ext uri="{FF2B5EF4-FFF2-40B4-BE49-F238E27FC236}">
                <a16:creationId xmlns:a16="http://schemas.microsoft.com/office/drawing/2014/main" id="{11489F2F-1E2D-4F3E-29D8-7226726AB3B5}"/>
              </a:ext>
            </a:extLst>
          </p:cNvPr>
          <p:cNvPicPr>
            <a:picLocks noGrp="1" noChangeAspect="1"/>
          </p:cNvPicPr>
          <p:nvPr>
            <p:ph type="pic" sz="quarter" idx="10"/>
          </p:nvPr>
        </p:nvPicPr>
        <p:blipFill>
          <a:blip r:embed="rId2"/>
          <a:srcRect l="21" r="21"/>
          <a:stretch>
            <a:fillRect/>
          </a:stretch>
        </p:blipFill>
        <p:spPr/>
      </p:pic>
      <p:pic>
        <p:nvPicPr>
          <p:cNvPr id="12" name="Picture Placeholder 11" descr="A person wearing a white coat and a scarf&#10;&#10;Description automatically generated">
            <a:extLst>
              <a:ext uri="{FF2B5EF4-FFF2-40B4-BE49-F238E27FC236}">
                <a16:creationId xmlns:a16="http://schemas.microsoft.com/office/drawing/2014/main" id="{503763FA-47A3-0A55-AA08-6F077DA7AAEB}"/>
              </a:ext>
            </a:extLst>
          </p:cNvPr>
          <p:cNvPicPr>
            <a:picLocks noGrp="1" noChangeAspect="1"/>
          </p:cNvPicPr>
          <p:nvPr>
            <p:ph type="pic" sz="quarter" idx="11"/>
          </p:nvPr>
        </p:nvPicPr>
        <p:blipFill>
          <a:blip r:embed="rId3"/>
          <a:srcRect t="164" b="164"/>
          <a:stretch>
            <a:fillRect/>
          </a:stretch>
        </p:blipFill>
        <p:spPr/>
      </p:pic>
      <p:pic>
        <p:nvPicPr>
          <p:cNvPr id="15" name="Picture Placeholder 14">
            <a:extLst>
              <a:ext uri="{FF2B5EF4-FFF2-40B4-BE49-F238E27FC236}">
                <a16:creationId xmlns:a16="http://schemas.microsoft.com/office/drawing/2014/main" id="{06D2F0EA-2154-A124-5AC8-5EDA8F32963D}"/>
              </a:ext>
            </a:extLst>
          </p:cNvPr>
          <p:cNvPicPr>
            <a:picLocks noGrp="1" noChangeAspect="1"/>
          </p:cNvPicPr>
          <p:nvPr>
            <p:ph type="pic" sz="quarter" idx="12"/>
          </p:nvPr>
        </p:nvPicPr>
        <p:blipFill>
          <a:blip r:embed="rId4"/>
          <a:srcRect l="28" r="28"/>
          <a:stretch/>
        </p:blipFill>
        <p:spPr/>
      </p:pic>
      <p:pic>
        <p:nvPicPr>
          <p:cNvPr id="17" name="Picture Placeholder 16">
            <a:extLst>
              <a:ext uri="{FF2B5EF4-FFF2-40B4-BE49-F238E27FC236}">
                <a16:creationId xmlns:a16="http://schemas.microsoft.com/office/drawing/2014/main" id="{D5F5D1A1-04D2-EDC7-3492-67E018625222}"/>
              </a:ext>
            </a:extLst>
          </p:cNvPr>
          <p:cNvPicPr>
            <a:picLocks noGrp="1" noChangeAspect="1"/>
          </p:cNvPicPr>
          <p:nvPr>
            <p:ph type="pic" sz="quarter" idx="13"/>
          </p:nvPr>
        </p:nvPicPr>
        <p:blipFill>
          <a:blip r:embed="rId5"/>
          <a:srcRect l="28" r="28"/>
          <a:stretch/>
        </p:blipFill>
        <p:spPr/>
      </p:pic>
      <p:pic>
        <p:nvPicPr>
          <p:cNvPr id="8" name="Picture 7">
            <a:extLst>
              <a:ext uri="{FF2B5EF4-FFF2-40B4-BE49-F238E27FC236}">
                <a16:creationId xmlns:a16="http://schemas.microsoft.com/office/drawing/2014/main" id="{F6D61888-3A98-7EA5-5A61-B6234AA045B3}"/>
              </a:ext>
            </a:extLst>
          </p:cNvPr>
          <p:cNvPicPr>
            <a:picLocks noChangeAspect="1"/>
          </p:cNvPicPr>
          <p:nvPr/>
        </p:nvPicPr>
        <p:blipFill>
          <a:blip r:embed="rId6"/>
          <a:stretch>
            <a:fillRect/>
          </a:stretch>
        </p:blipFill>
        <p:spPr>
          <a:xfrm>
            <a:off x="8084877" y="2694819"/>
            <a:ext cx="2340538" cy="1411955"/>
          </a:xfrm>
          <a:prstGeom prst="rect">
            <a:avLst/>
          </a:prstGeom>
        </p:spPr>
      </p:pic>
    </p:spTree>
    <p:extLst>
      <p:ext uri="{BB962C8B-B14F-4D97-AF65-F5344CB8AC3E}">
        <p14:creationId xmlns:p14="http://schemas.microsoft.com/office/powerpoint/2010/main" val="128219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36C9F4-2048-CB1B-9E98-4D2D1C573C62}"/>
              </a:ext>
            </a:extLst>
          </p:cNvPr>
          <p:cNvSpPr>
            <a:spLocks noGrp="1"/>
          </p:cNvSpPr>
          <p:nvPr>
            <p:ph type="title"/>
          </p:nvPr>
        </p:nvSpPr>
        <p:spPr>
          <a:xfrm>
            <a:off x="321733" y="902228"/>
            <a:ext cx="5216918" cy="2526771"/>
          </a:xfrm>
        </p:spPr>
        <p:txBody>
          <a:bodyPr/>
          <a:lstStyle/>
          <a:p>
            <a:r>
              <a:rPr lang="en-GB" dirty="0"/>
              <a:t>4:</a:t>
            </a:r>
            <a:br>
              <a:rPr lang="en-GB" dirty="0"/>
            </a:br>
            <a:r>
              <a:rPr lang="en-GB" dirty="0"/>
              <a:t>When and how will you be sent the survey?</a:t>
            </a:r>
          </a:p>
        </p:txBody>
      </p:sp>
      <p:sp>
        <p:nvSpPr>
          <p:cNvPr id="9" name="Content Placeholder 8">
            <a:extLst>
              <a:ext uri="{FF2B5EF4-FFF2-40B4-BE49-F238E27FC236}">
                <a16:creationId xmlns:a16="http://schemas.microsoft.com/office/drawing/2014/main" id="{8BA0473A-B54B-DC89-D7B6-7E818BDF83B5}"/>
              </a:ext>
            </a:extLst>
          </p:cNvPr>
          <p:cNvSpPr>
            <a:spLocks noGrp="1"/>
          </p:cNvSpPr>
          <p:nvPr>
            <p:ph idx="1"/>
          </p:nvPr>
        </p:nvSpPr>
        <p:spPr>
          <a:xfrm>
            <a:off x="321732" y="3584449"/>
            <a:ext cx="5216919" cy="2990982"/>
          </a:xfrm>
        </p:spPr>
        <p:txBody>
          <a:bodyPr/>
          <a:lstStyle/>
          <a:p>
            <a:pPr lvl="1"/>
            <a:r>
              <a:rPr lang="en-GB" dirty="0"/>
              <a:t>You will be contacted to take the survey </a:t>
            </a:r>
            <a:br>
              <a:rPr lang="en-GB" dirty="0"/>
            </a:br>
            <a:r>
              <a:rPr lang="en-GB" dirty="0"/>
              <a:t>15 months after completing your course </a:t>
            </a:r>
            <a:br>
              <a:rPr lang="en-GB" dirty="0"/>
            </a:br>
            <a:r>
              <a:rPr lang="en-GB" dirty="0"/>
              <a:t>through the following channels:</a:t>
            </a:r>
          </a:p>
        </p:txBody>
      </p:sp>
      <p:sp>
        <p:nvSpPr>
          <p:cNvPr id="16" name="Text Placeholder 15">
            <a:extLst>
              <a:ext uri="{FF2B5EF4-FFF2-40B4-BE49-F238E27FC236}">
                <a16:creationId xmlns:a16="http://schemas.microsoft.com/office/drawing/2014/main" id="{E23E1C29-B855-594D-4850-590BACBB32B1}"/>
              </a:ext>
            </a:extLst>
          </p:cNvPr>
          <p:cNvSpPr>
            <a:spLocks noGrp="1"/>
          </p:cNvSpPr>
          <p:nvPr>
            <p:ph type="body" sz="quarter" idx="10"/>
          </p:nvPr>
        </p:nvSpPr>
        <p:spPr/>
        <p:txBody>
          <a:bodyPr>
            <a:normAutofit/>
          </a:bodyPr>
          <a:lstStyle/>
          <a:p>
            <a:pPr marL="216000" indent="-216000">
              <a:buFont typeface="+mj-lt"/>
              <a:buAutoNum type="arabicPeriod"/>
            </a:pPr>
            <a:r>
              <a:rPr lang="en-GB" b="1" dirty="0"/>
              <a:t>You’ll receive an email </a:t>
            </a:r>
            <a:r>
              <a:rPr lang="en-GB" dirty="0"/>
              <a:t>from the </a:t>
            </a:r>
            <a:br>
              <a:rPr lang="en-GB" dirty="0"/>
            </a:br>
            <a:r>
              <a:rPr lang="en-GB" dirty="0"/>
              <a:t>Graduate Outcomes team from </a:t>
            </a:r>
            <a:br>
              <a:rPr lang="en-GB" dirty="0"/>
            </a:br>
            <a:r>
              <a:rPr lang="en-GB" i="1" dirty="0">
                <a:solidFill>
                  <a:schemeClr val="accent6"/>
                </a:solidFill>
              </a:rPr>
              <a:t>&lt;</a:t>
            </a:r>
            <a:r>
              <a:rPr lang="en-GB" i="1" dirty="0" err="1">
                <a:solidFill>
                  <a:schemeClr val="accent6"/>
                </a:solidFill>
              </a:rPr>
              <a:t>providername</a:t>
            </a:r>
            <a:r>
              <a:rPr lang="en-GB" i="1" dirty="0">
                <a:solidFill>
                  <a:schemeClr val="accent6"/>
                </a:solidFill>
              </a:rPr>
              <a:t>&gt;</a:t>
            </a:r>
            <a:r>
              <a:rPr lang="en-GB" i="1" dirty="0"/>
              <a:t>@</a:t>
            </a:r>
            <a:r>
              <a:rPr lang="en-GB" i="1" dirty="0" err="1"/>
              <a:t>graduateoutcomes.ac.uk</a:t>
            </a:r>
            <a:r>
              <a:rPr lang="en-GB" i="1" dirty="0"/>
              <a:t> </a:t>
            </a:r>
            <a:br>
              <a:rPr lang="en-GB" dirty="0"/>
            </a:br>
            <a:r>
              <a:rPr lang="en-GB" dirty="0"/>
              <a:t>containing a unique secure survey link.</a:t>
            </a:r>
          </a:p>
          <a:p>
            <a:pPr marL="216000" indent="-216000">
              <a:buFont typeface="+mj-lt"/>
              <a:buAutoNum type="arabicPeriod"/>
            </a:pPr>
            <a:r>
              <a:rPr lang="en-GB" b="1" dirty="0"/>
              <a:t>You’ll receive text messages </a:t>
            </a:r>
            <a:r>
              <a:rPr lang="en-GB" dirty="0"/>
              <a:t>from </a:t>
            </a:r>
            <a:br>
              <a:rPr lang="en-GB" dirty="0"/>
            </a:br>
            <a:r>
              <a:rPr lang="en-GB" dirty="0"/>
              <a:t>‘</a:t>
            </a:r>
            <a:r>
              <a:rPr lang="en-GB" dirty="0" err="1"/>
              <a:t>GradOutcome</a:t>
            </a:r>
            <a:r>
              <a:rPr lang="en-GB" dirty="0"/>
              <a:t>’ with the unique secure </a:t>
            </a:r>
            <a:br>
              <a:rPr lang="en-GB" dirty="0"/>
            </a:br>
            <a:r>
              <a:rPr lang="en-GB" dirty="0"/>
              <a:t>survey link. </a:t>
            </a:r>
          </a:p>
          <a:p>
            <a:pPr marL="216000" indent="-216000">
              <a:buFont typeface="+mj-lt"/>
              <a:buAutoNum type="arabicPeriod"/>
            </a:pPr>
            <a:r>
              <a:rPr lang="en-GB" b="1" dirty="0"/>
              <a:t>The Graduate Outcomes contact centre </a:t>
            </a:r>
            <a:br>
              <a:rPr lang="en-GB" b="1" dirty="0"/>
            </a:br>
            <a:r>
              <a:rPr lang="en-GB" b="1" dirty="0"/>
              <a:t>could also call you </a:t>
            </a:r>
            <a:r>
              <a:rPr lang="en-GB" dirty="0"/>
              <a:t>to help you complete </a:t>
            </a:r>
            <a:br>
              <a:rPr lang="en-GB" dirty="0"/>
            </a:br>
            <a:r>
              <a:rPr lang="en-GB" dirty="0"/>
              <a:t>the survey over the phone.</a:t>
            </a:r>
          </a:p>
        </p:txBody>
      </p:sp>
      <p:pic>
        <p:nvPicPr>
          <p:cNvPr id="10" name="Picture 9">
            <a:extLst>
              <a:ext uri="{FF2B5EF4-FFF2-40B4-BE49-F238E27FC236}">
                <a16:creationId xmlns:a16="http://schemas.microsoft.com/office/drawing/2014/main" id="{215732ED-808A-D19F-70B9-2FC04F9E3A6A}"/>
              </a:ext>
            </a:extLst>
          </p:cNvPr>
          <p:cNvPicPr>
            <a:picLocks noChangeAspect="1"/>
          </p:cNvPicPr>
          <p:nvPr/>
        </p:nvPicPr>
        <p:blipFill>
          <a:blip r:embed="rId2"/>
          <a:stretch>
            <a:fillRect/>
          </a:stretch>
        </p:blipFill>
        <p:spPr>
          <a:xfrm>
            <a:off x="3808858" y="4701032"/>
            <a:ext cx="1591817" cy="1591817"/>
          </a:xfrm>
          <a:prstGeom prst="rect">
            <a:avLst/>
          </a:prstGeom>
        </p:spPr>
      </p:pic>
    </p:spTree>
    <p:extLst>
      <p:ext uri="{BB962C8B-B14F-4D97-AF65-F5344CB8AC3E}">
        <p14:creationId xmlns:p14="http://schemas.microsoft.com/office/powerpoint/2010/main" val="394970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F51DE-4B38-AB61-4918-87438390D2E1}"/>
              </a:ext>
            </a:extLst>
          </p:cNvPr>
          <p:cNvSpPr>
            <a:spLocks noGrp="1"/>
          </p:cNvSpPr>
          <p:nvPr>
            <p:ph type="title"/>
          </p:nvPr>
        </p:nvSpPr>
        <p:spPr/>
        <p:txBody>
          <a:bodyPr/>
          <a:lstStyle/>
          <a:p>
            <a:r>
              <a:rPr lang="en-GB" b="1" dirty="0">
                <a:effectLst/>
                <a:latin typeface="Arial" panose="020B0604020202020204" pitchFamily="34" charset="0"/>
              </a:rPr>
              <a:t>5:</a:t>
            </a:r>
            <a:br>
              <a:rPr lang="en-GB" b="1" dirty="0">
                <a:effectLst/>
                <a:latin typeface="Arial" panose="020B0604020202020204" pitchFamily="34" charset="0"/>
              </a:rPr>
            </a:br>
            <a:r>
              <a:rPr lang="en-GB" b="1" dirty="0">
                <a:effectLst/>
                <a:latin typeface="Arial" panose="020B0604020202020204" pitchFamily="34" charset="0"/>
              </a:rPr>
              <a:t>Keep your </a:t>
            </a:r>
            <a:br>
              <a:rPr lang="en-GB" b="1" dirty="0">
                <a:effectLst/>
                <a:latin typeface="Arial" panose="020B0604020202020204" pitchFamily="34" charset="0"/>
              </a:rPr>
            </a:br>
            <a:r>
              <a:rPr lang="en-GB" b="1" dirty="0">
                <a:effectLst/>
                <a:latin typeface="Arial" panose="020B0604020202020204" pitchFamily="34" charset="0"/>
              </a:rPr>
              <a:t>contact details </a:t>
            </a:r>
            <a:br>
              <a:rPr lang="en-GB" b="1" dirty="0">
                <a:effectLst/>
                <a:latin typeface="Arial" panose="020B0604020202020204" pitchFamily="34" charset="0"/>
              </a:rPr>
            </a:br>
            <a:r>
              <a:rPr lang="en-GB" b="1" dirty="0">
                <a:effectLst/>
                <a:latin typeface="Arial" panose="020B0604020202020204" pitchFamily="34" charset="0"/>
              </a:rPr>
              <a:t>up to date</a:t>
            </a:r>
            <a:endParaRPr lang="en-GB" dirty="0"/>
          </a:p>
        </p:txBody>
      </p:sp>
      <p:sp>
        <p:nvSpPr>
          <p:cNvPr id="6" name="Content Placeholder 5">
            <a:extLst>
              <a:ext uri="{FF2B5EF4-FFF2-40B4-BE49-F238E27FC236}">
                <a16:creationId xmlns:a16="http://schemas.microsoft.com/office/drawing/2014/main" id="{2E9FE064-E467-64E6-2212-B3EAE1B819EA}"/>
              </a:ext>
            </a:extLst>
          </p:cNvPr>
          <p:cNvSpPr>
            <a:spLocks noGrp="1"/>
          </p:cNvSpPr>
          <p:nvPr>
            <p:ph idx="1"/>
          </p:nvPr>
        </p:nvSpPr>
        <p:spPr/>
        <p:txBody>
          <a:bodyPr/>
          <a:lstStyle/>
          <a:p>
            <a:pPr lvl="1"/>
            <a:r>
              <a:rPr lang="en-GB" dirty="0"/>
              <a:t>So that the Graduate Outcomes </a:t>
            </a:r>
            <a:br>
              <a:rPr lang="en-GB" dirty="0"/>
            </a:br>
            <a:r>
              <a:rPr lang="en-GB" dirty="0"/>
              <a:t>team can contact you about the </a:t>
            </a:r>
            <a:br>
              <a:rPr lang="en-GB" dirty="0"/>
            </a:br>
            <a:r>
              <a:rPr lang="en-GB" dirty="0"/>
              <a:t>survey, we need you to keep </a:t>
            </a:r>
            <a:br>
              <a:rPr lang="en-GB" dirty="0"/>
            </a:br>
            <a:r>
              <a:rPr lang="en-GB" dirty="0"/>
              <a:t>your contact details up to date.</a:t>
            </a:r>
          </a:p>
          <a:p>
            <a:r>
              <a:rPr lang="en-GB" dirty="0">
                <a:solidFill>
                  <a:schemeClr val="accent6"/>
                </a:solidFill>
              </a:rPr>
              <a:t>{Insert details of how your students </a:t>
            </a:r>
            <a:br>
              <a:rPr lang="en-GB" dirty="0">
                <a:solidFill>
                  <a:schemeClr val="accent6"/>
                </a:solidFill>
              </a:rPr>
            </a:br>
            <a:r>
              <a:rPr lang="en-GB" dirty="0">
                <a:solidFill>
                  <a:schemeClr val="accent6"/>
                </a:solidFill>
              </a:rPr>
              <a:t>can update their contact details}</a:t>
            </a:r>
          </a:p>
        </p:txBody>
      </p:sp>
    </p:spTree>
    <p:extLst>
      <p:ext uri="{BB962C8B-B14F-4D97-AF65-F5344CB8AC3E}">
        <p14:creationId xmlns:p14="http://schemas.microsoft.com/office/powerpoint/2010/main" val="17131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22716-CE67-1816-6EBB-677756F1F044}"/>
              </a:ext>
            </a:extLst>
          </p:cNvPr>
          <p:cNvSpPr>
            <a:spLocks noGrp="1"/>
          </p:cNvSpPr>
          <p:nvPr>
            <p:ph type="title"/>
          </p:nvPr>
        </p:nvSpPr>
        <p:spPr/>
        <p:txBody>
          <a:bodyPr/>
          <a:lstStyle/>
          <a:p>
            <a:r>
              <a:rPr lang="en-GB" dirty="0"/>
              <a:t>6:</a:t>
            </a:r>
            <a:br>
              <a:rPr lang="en-GB" dirty="0"/>
            </a:br>
            <a:r>
              <a:rPr lang="en-GB" dirty="0"/>
              <a:t>Learn more </a:t>
            </a:r>
            <a:br>
              <a:rPr lang="en-GB" dirty="0"/>
            </a:br>
            <a:r>
              <a:rPr lang="en-GB" dirty="0"/>
              <a:t>about the Graduate </a:t>
            </a:r>
            <a:br>
              <a:rPr lang="en-GB" dirty="0"/>
            </a:br>
            <a:r>
              <a:rPr lang="en-GB" dirty="0"/>
              <a:t>Outcomes survey</a:t>
            </a:r>
          </a:p>
        </p:txBody>
      </p:sp>
      <p:sp>
        <p:nvSpPr>
          <p:cNvPr id="5" name="Content Placeholder 4">
            <a:extLst>
              <a:ext uri="{FF2B5EF4-FFF2-40B4-BE49-F238E27FC236}">
                <a16:creationId xmlns:a16="http://schemas.microsoft.com/office/drawing/2014/main" id="{043C20A8-B50E-5AD5-B605-78BC4F450A66}"/>
              </a:ext>
            </a:extLst>
          </p:cNvPr>
          <p:cNvSpPr>
            <a:spLocks noGrp="1"/>
          </p:cNvSpPr>
          <p:nvPr>
            <p:ph idx="1"/>
          </p:nvPr>
        </p:nvSpPr>
        <p:spPr>
          <a:xfrm>
            <a:off x="321732" y="3584449"/>
            <a:ext cx="4574733" cy="2990982"/>
          </a:xfrm>
        </p:spPr>
        <p:txBody>
          <a:bodyPr/>
          <a:lstStyle/>
          <a:p>
            <a:pPr lvl="1"/>
            <a:r>
              <a:rPr lang="en-GB" dirty="0"/>
              <a:t>Find out how the Graduate Outcomes survey was involved in your journey.</a:t>
            </a:r>
          </a:p>
          <a:p>
            <a:pPr lvl="1"/>
            <a:endParaRPr lang="en-GB"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A7D5E8A-4811-28FF-0310-6F1A4BE7E613}"/>
              </a:ext>
            </a:extLst>
          </p:cNvPr>
          <p:cNvPicPr>
            <a:picLocks noChangeAspect="1"/>
          </p:cNvPicPr>
          <p:nvPr/>
        </p:nvPicPr>
        <p:blipFill>
          <a:blip r:embed="rId2"/>
          <a:stretch>
            <a:fillRect/>
          </a:stretch>
        </p:blipFill>
        <p:spPr>
          <a:xfrm>
            <a:off x="7563607" y="4446718"/>
            <a:ext cx="296732" cy="296732"/>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E66F8E2-16F2-2AFC-08F3-1F4A35A19D4F}"/>
              </a:ext>
            </a:extLst>
          </p:cNvPr>
          <p:cNvPicPr>
            <a:picLocks noChangeAspect="1"/>
          </p:cNvPicPr>
          <p:nvPr/>
        </p:nvPicPr>
        <p:blipFill>
          <a:blip r:embed="rId3"/>
          <a:stretch>
            <a:fillRect/>
          </a:stretch>
        </p:blipFill>
        <p:spPr>
          <a:xfrm>
            <a:off x="7563607" y="5257800"/>
            <a:ext cx="296732" cy="296732"/>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E445B0F7-E657-A3C4-5C37-3794BC90B3C4}"/>
              </a:ext>
            </a:extLst>
          </p:cNvPr>
          <p:cNvPicPr>
            <a:picLocks noChangeAspect="1"/>
          </p:cNvPicPr>
          <p:nvPr/>
        </p:nvPicPr>
        <p:blipFill>
          <a:blip r:embed="rId4"/>
          <a:stretch>
            <a:fillRect/>
          </a:stretch>
        </p:blipFill>
        <p:spPr>
          <a:xfrm>
            <a:off x="7543749" y="3940277"/>
            <a:ext cx="380898" cy="380898"/>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E2782A31-6A02-E9FC-DAA4-69CEA4333970}"/>
              </a:ext>
            </a:extLst>
          </p:cNvPr>
          <p:cNvPicPr>
            <a:picLocks noChangeAspect="1"/>
          </p:cNvPicPr>
          <p:nvPr/>
        </p:nvPicPr>
        <p:blipFill>
          <a:blip r:embed="rId5"/>
          <a:stretch>
            <a:fillRect/>
          </a:stretch>
        </p:blipFill>
        <p:spPr>
          <a:xfrm>
            <a:off x="7562850" y="4872869"/>
            <a:ext cx="296032" cy="296032"/>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4392F06-9C14-DBDA-CD8B-3D98CF987678}"/>
              </a:ext>
            </a:extLst>
          </p:cNvPr>
          <p:cNvPicPr>
            <a:picLocks noChangeAspect="1"/>
          </p:cNvPicPr>
          <p:nvPr/>
        </p:nvPicPr>
        <p:blipFill>
          <a:blip r:embed="rId6"/>
          <a:stretch>
            <a:fillRect/>
          </a:stretch>
        </p:blipFill>
        <p:spPr>
          <a:xfrm>
            <a:off x="7597516" y="3560857"/>
            <a:ext cx="270134" cy="275987"/>
          </a:xfrm>
          <a:prstGeom prst="rect">
            <a:avLst/>
          </a:prstGeom>
        </p:spPr>
      </p:pic>
      <p:sp>
        <p:nvSpPr>
          <p:cNvPr id="12" name="TextBox 11">
            <a:extLst>
              <a:ext uri="{FF2B5EF4-FFF2-40B4-BE49-F238E27FC236}">
                <a16:creationId xmlns:a16="http://schemas.microsoft.com/office/drawing/2014/main" id="{44F88C17-FBE0-ABC4-1DB3-2D7479F7F542}"/>
              </a:ext>
            </a:extLst>
          </p:cNvPr>
          <p:cNvSpPr txBox="1"/>
          <p:nvPr/>
        </p:nvSpPr>
        <p:spPr>
          <a:xfrm>
            <a:off x="7108031" y="1688404"/>
            <a:ext cx="3614738" cy="854772"/>
          </a:xfrm>
          <a:prstGeom prst="rect">
            <a:avLst/>
          </a:prstGeom>
          <a:noFill/>
        </p:spPr>
        <p:txBody>
          <a:bodyPr wrap="square" lIns="0" tIns="0" rIns="0" bIns="0" rtlCol="0">
            <a:noAutofit/>
          </a:bodyPr>
          <a:lstStyle/>
          <a:p>
            <a:pPr algn="ctr">
              <a:lnSpc>
                <a:spcPct val="90000"/>
              </a:lnSpc>
            </a:pPr>
            <a:r>
              <a:rPr lang="en-GB" sz="2900" b="1" dirty="0">
                <a:effectLst/>
                <a:latin typeface="Arial" panose="020B0604020202020204" pitchFamily="34" charset="0"/>
              </a:rPr>
              <a:t>www.graduate</a:t>
            </a:r>
            <a:br>
              <a:rPr lang="en-GB" sz="2900" b="1" dirty="0">
                <a:effectLst/>
                <a:latin typeface="Arial" panose="020B0604020202020204" pitchFamily="34" charset="0"/>
              </a:rPr>
            </a:br>
            <a:r>
              <a:rPr lang="en-GB" sz="2900" b="1" dirty="0" err="1">
                <a:effectLst/>
                <a:latin typeface="Arial" panose="020B0604020202020204" pitchFamily="34" charset="0"/>
              </a:rPr>
              <a:t>outcomes.ac.uk</a:t>
            </a:r>
            <a:endParaRPr lang="en-GB" sz="2900" dirty="0">
              <a:effectLst/>
              <a:latin typeface="Arial" panose="020B0604020202020204" pitchFamily="34" charset="0"/>
            </a:endParaRPr>
          </a:p>
        </p:txBody>
      </p:sp>
      <p:grpSp>
        <p:nvGrpSpPr>
          <p:cNvPr id="27" name="Group 26">
            <a:extLst>
              <a:ext uri="{FF2B5EF4-FFF2-40B4-BE49-F238E27FC236}">
                <a16:creationId xmlns:a16="http://schemas.microsoft.com/office/drawing/2014/main" id="{C0BE878B-1557-FB91-A55C-4B43340E4869}"/>
              </a:ext>
            </a:extLst>
          </p:cNvPr>
          <p:cNvGrpSpPr/>
          <p:nvPr/>
        </p:nvGrpSpPr>
        <p:grpSpPr>
          <a:xfrm>
            <a:off x="7562850" y="3896852"/>
            <a:ext cx="2600706" cy="1327354"/>
            <a:chOff x="7562850" y="3896852"/>
            <a:chExt cx="2639756" cy="1327354"/>
          </a:xfrm>
        </p:grpSpPr>
        <p:cxnSp>
          <p:nvCxnSpPr>
            <p:cNvPr id="14" name="Straight Connector 13">
              <a:extLst>
                <a:ext uri="{FF2B5EF4-FFF2-40B4-BE49-F238E27FC236}">
                  <a16:creationId xmlns:a16="http://schemas.microsoft.com/office/drawing/2014/main" id="{3AD54E14-78E1-8A98-6AA4-513DFC01DF58}"/>
                </a:ext>
              </a:extLst>
            </p:cNvPr>
            <p:cNvCxnSpPr>
              <a:cxnSpLocks/>
            </p:cNvCxnSpPr>
            <p:nvPr/>
          </p:nvCxnSpPr>
          <p:spPr>
            <a:xfrm>
              <a:off x="7562850" y="3896852"/>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427B6CB-CEFD-3EA8-EB25-8FE9C5784C66}"/>
                </a:ext>
              </a:extLst>
            </p:cNvPr>
            <p:cNvCxnSpPr>
              <a:cxnSpLocks/>
            </p:cNvCxnSpPr>
            <p:nvPr/>
          </p:nvCxnSpPr>
          <p:spPr>
            <a:xfrm>
              <a:off x="7562850" y="4368800"/>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F2735C-5799-7DF4-3E4F-7385FFF90ED2}"/>
                </a:ext>
              </a:extLst>
            </p:cNvPr>
            <p:cNvCxnSpPr>
              <a:cxnSpLocks/>
            </p:cNvCxnSpPr>
            <p:nvPr/>
          </p:nvCxnSpPr>
          <p:spPr>
            <a:xfrm>
              <a:off x="7562850" y="4807974"/>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51F7F73-FFFC-E23D-C7EE-CCD11A3E6269}"/>
                </a:ext>
              </a:extLst>
            </p:cNvPr>
            <p:cNvCxnSpPr>
              <a:cxnSpLocks/>
            </p:cNvCxnSpPr>
            <p:nvPr/>
          </p:nvCxnSpPr>
          <p:spPr>
            <a:xfrm>
              <a:off x="7562850" y="5224206"/>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1DA1493F-A57B-FCFE-033E-BD61A2F2A833}"/>
              </a:ext>
            </a:extLst>
          </p:cNvPr>
          <p:cNvSpPr txBox="1"/>
          <p:nvPr/>
        </p:nvSpPr>
        <p:spPr>
          <a:xfrm>
            <a:off x="8141477" y="3601471"/>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a:t>
            </a:r>
            <a:r>
              <a:rPr lang="en-GB" sz="1250" dirty="0" err="1">
                <a:effectLst/>
                <a:latin typeface="Arial" panose="020B0604020202020204" pitchFamily="34" charset="0"/>
              </a:rPr>
              <a:t>grad_outcomes</a:t>
            </a:r>
            <a:endParaRPr lang="en-GB" sz="1250" dirty="0">
              <a:effectLst/>
              <a:latin typeface="Arial" panose="020B0604020202020204" pitchFamily="34" charset="0"/>
            </a:endParaRPr>
          </a:p>
        </p:txBody>
      </p:sp>
      <p:sp>
        <p:nvSpPr>
          <p:cNvPr id="19" name="TextBox 18">
            <a:extLst>
              <a:ext uri="{FF2B5EF4-FFF2-40B4-BE49-F238E27FC236}">
                <a16:creationId xmlns:a16="http://schemas.microsoft.com/office/drawing/2014/main" id="{DE3F9B36-E704-8D59-1BA7-13A79E254514}"/>
              </a:ext>
            </a:extLst>
          </p:cNvPr>
          <p:cNvSpPr txBox="1"/>
          <p:nvPr/>
        </p:nvSpPr>
        <p:spPr>
          <a:xfrm>
            <a:off x="8141477" y="4042796"/>
            <a:ext cx="2301098" cy="258303"/>
          </a:xfrm>
          <a:prstGeom prst="rect">
            <a:avLst/>
          </a:prstGeom>
          <a:noFill/>
        </p:spPr>
        <p:txBody>
          <a:bodyPr wrap="square" lIns="0" tIns="0" rIns="0" bIns="0" rtlCol="0">
            <a:noAutofit/>
          </a:bodyPr>
          <a:lstStyle/>
          <a:p>
            <a:r>
              <a:rPr lang="en-GB" sz="1250" dirty="0">
                <a:effectLst/>
                <a:latin typeface="Arial" panose="020B0604020202020204" pitchFamily="34" charset="0"/>
              </a:rPr>
              <a:t>Search ‘Graduate Outcomes’</a:t>
            </a:r>
          </a:p>
        </p:txBody>
      </p:sp>
      <p:sp>
        <p:nvSpPr>
          <p:cNvPr id="20" name="TextBox 19">
            <a:extLst>
              <a:ext uri="{FF2B5EF4-FFF2-40B4-BE49-F238E27FC236}">
                <a16:creationId xmlns:a16="http://schemas.microsoft.com/office/drawing/2014/main" id="{E154ECD4-AB97-D745-F53D-0A0CE061AEDF}"/>
              </a:ext>
            </a:extLst>
          </p:cNvPr>
          <p:cNvSpPr txBox="1"/>
          <p:nvPr/>
        </p:nvSpPr>
        <p:spPr>
          <a:xfrm>
            <a:off x="8141477" y="4493646"/>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Graduate Outcomes</a:t>
            </a:r>
          </a:p>
        </p:txBody>
      </p:sp>
      <p:sp>
        <p:nvSpPr>
          <p:cNvPr id="21" name="TextBox 20">
            <a:extLst>
              <a:ext uri="{FF2B5EF4-FFF2-40B4-BE49-F238E27FC236}">
                <a16:creationId xmlns:a16="http://schemas.microsoft.com/office/drawing/2014/main" id="{2DD19958-9E81-EC24-3E53-9274685C6B7D}"/>
              </a:ext>
            </a:extLst>
          </p:cNvPr>
          <p:cNvSpPr txBox="1"/>
          <p:nvPr/>
        </p:nvSpPr>
        <p:spPr>
          <a:xfrm>
            <a:off x="8141477" y="4925446"/>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a:t>
            </a:r>
            <a:r>
              <a:rPr lang="en-GB" sz="1250" dirty="0" err="1">
                <a:effectLst/>
                <a:latin typeface="Arial" panose="020B0604020202020204" pitchFamily="34" charset="0"/>
              </a:rPr>
              <a:t>graduate_outcomes</a:t>
            </a:r>
            <a:endParaRPr lang="en-GB" sz="1250" dirty="0">
              <a:effectLst/>
              <a:latin typeface="Arial" panose="020B0604020202020204" pitchFamily="34" charset="0"/>
            </a:endParaRPr>
          </a:p>
        </p:txBody>
      </p:sp>
      <p:sp>
        <p:nvSpPr>
          <p:cNvPr id="22" name="TextBox 21">
            <a:extLst>
              <a:ext uri="{FF2B5EF4-FFF2-40B4-BE49-F238E27FC236}">
                <a16:creationId xmlns:a16="http://schemas.microsoft.com/office/drawing/2014/main" id="{A1D19E60-A7A2-F8BC-013E-FA952DC580E1}"/>
              </a:ext>
            </a:extLst>
          </p:cNvPr>
          <p:cNvSpPr txBox="1"/>
          <p:nvPr/>
        </p:nvSpPr>
        <p:spPr>
          <a:xfrm>
            <a:off x="8141477" y="5309621"/>
            <a:ext cx="2126473" cy="258303"/>
          </a:xfrm>
          <a:prstGeom prst="rect">
            <a:avLst/>
          </a:prstGeom>
          <a:noFill/>
        </p:spPr>
        <p:txBody>
          <a:bodyPr wrap="square" lIns="0" tIns="0" rIns="0" bIns="0" rtlCol="0">
            <a:noAutofit/>
          </a:bodyPr>
          <a:lstStyle/>
          <a:p>
            <a:r>
              <a:rPr lang="en-GB" sz="1250" dirty="0">
                <a:solidFill>
                  <a:schemeClr val="accent6"/>
                </a:solidFill>
                <a:effectLst/>
                <a:latin typeface="Arial" panose="020B0604020202020204" pitchFamily="34" charset="0"/>
              </a:rPr>
              <a:t>{Insert provider webpage}</a:t>
            </a:r>
          </a:p>
        </p:txBody>
      </p:sp>
    </p:spTree>
    <p:extLst>
      <p:ext uri="{BB962C8B-B14F-4D97-AF65-F5344CB8AC3E}">
        <p14:creationId xmlns:p14="http://schemas.microsoft.com/office/powerpoint/2010/main" val="133506750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30B5AB"/>
      </a:accent1>
      <a:accent2>
        <a:srgbClr val="EF80B1"/>
      </a:accent2>
      <a:accent3>
        <a:srgbClr val="7D9CC2"/>
      </a:accent3>
      <a:accent4>
        <a:srgbClr val="73A381"/>
      </a:accent4>
      <a:accent5>
        <a:srgbClr val="FFD9A3"/>
      </a:accent5>
      <a:accent6>
        <a:srgbClr val="FF79F6"/>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9c6cfb5-50bc-4fca-81ee-f60fcea9a646"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B3B42BE69A3C5743AF8D2F4DA65FA61E" ma:contentTypeVersion="22" ma:contentTypeDescription="Create a new document." ma:contentTypeScope="" ma:versionID="20273ef289c98fcaac4362b8d8848747">
  <xsd:schema xmlns:xsd="http://www.w3.org/2001/XMLSchema" xmlns:xs="http://www.w3.org/2001/XMLSchema" xmlns:p="http://schemas.microsoft.com/office/2006/metadata/properties" xmlns:ns1="http://schemas.microsoft.com/sharepoint/v3" xmlns:ns2="792e5247-9d91-4604-b2cd-de35c252283d" xmlns:ns3="bf109c0d-1ea3-4a9a-a022-c7fc77bef1f4" targetNamespace="http://schemas.microsoft.com/office/2006/metadata/properties" ma:root="true" ma:fieldsID="9b838d93ab4a07fabc43924f235124cb" ns1:_="" ns2:_="" ns3:_="">
    <xsd:import namespace="http://schemas.microsoft.com/sharepoint/v3"/>
    <xsd:import namespace="792e5247-9d91-4604-b2cd-de35c252283d"/>
    <xsd:import namespace="bf109c0d-1ea3-4a9a-a022-c7fc77bef1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2e5247-9d91-4604-b2cd-de35c252283d"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c1e3437-237f-48fe-8b1c-4a9a0ed5996c}" ma:internalName="TaxCatchAll" ma:showField="CatchAllData" ma:web="792e5247-9d91-4604-b2cd-de35c25228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109c0d-1ea3-4a9a-a022-c7fc77bef1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63F84-271F-4E3C-8265-B52163937646}">
  <ds:schemaRefs>
    <ds:schemaRef ds:uri="http://schemas.microsoft.com/sharepoint/v3/contenttype/forms"/>
  </ds:schemaRefs>
</ds:datastoreItem>
</file>

<file path=customXml/itemProps2.xml><?xml version="1.0" encoding="utf-8"?>
<ds:datastoreItem xmlns:ds="http://schemas.openxmlformats.org/officeDocument/2006/customXml" ds:itemID="{A64C52C0-C285-481A-B36C-BC9B28C0C147}">
  <ds:schemaRefs>
    <ds:schemaRef ds:uri="Microsoft.SharePoint.Taxonomy.ContentTypeSync"/>
  </ds:schemaRefs>
</ds:datastoreItem>
</file>

<file path=customXml/itemProps3.xml><?xml version="1.0" encoding="utf-8"?>
<ds:datastoreItem xmlns:ds="http://schemas.openxmlformats.org/officeDocument/2006/customXml" ds:itemID="{08EE02AA-1940-4721-A4DF-BDF3E7314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2e5247-9d91-4604-b2cd-de35c252283d"/>
    <ds:schemaRef ds:uri="bf109c0d-1ea3-4a9a-a022-c7fc77bef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Widescreen</PresentationFormat>
  <Paragraphs>40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Aptos</vt:lpstr>
      <vt:lpstr>Arial</vt:lpstr>
      <vt:lpstr>Office Theme</vt:lpstr>
      <vt:lpstr>PowerPoint Presentation</vt:lpstr>
      <vt:lpstr>1: What is the Graduate  Outcomes survey?</vt:lpstr>
      <vt:lpstr>2: What’s in  it for me?</vt:lpstr>
      <vt:lpstr>3: What’s in it for  {Provider Name}? </vt:lpstr>
      <vt:lpstr>4: When and how will you be sent the survey?</vt:lpstr>
      <vt:lpstr>5: Keep your  contact details  up to date</vt:lpstr>
      <vt:lpstr>6: Learn more  about the Graduate  Outcomes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Brunt</dc:creator>
  <cp:lastModifiedBy>Lisa Walkley</cp:lastModifiedBy>
  <cp:revision>24</cp:revision>
  <dcterms:created xsi:type="dcterms:W3CDTF">2024-04-04T19:20:36Z</dcterms:created>
  <dcterms:modified xsi:type="dcterms:W3CDTF">2024-04-23T07:55:53Z</dcterms:modified>
</cp:coreProperties>
</file>